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2" r:id="rId1"/>
  </p:sldMasterIdLst>
  <p:notesMasterIdLst>
    <p:notesMasterId r:id="rId62"/>
  </p:notesMasterIdLst>
  <p:handoutMasterIdLst>
    <p:handoutMasterId r:id="rId63"/>
  </p:handoutMasterIdLst>
  <p:sldIdLst>
    <p:sldId id="2098" r:id="rId2"/>
    <p:sldId id="2338" r:id="rId3"/>
    <p:sldId id="2340" r:id="rId4"/>
    <p:sldId id="2341" r:id="rId5"/>
    <p:sldId id="2264" r:id="rId6"/>
    <p:sldId id="2285" r:id="rId7"/>
    <p:sldId id="2286" r:id="rId8"/>
    <p:sldId id="2287" r:id="rId9"/>
    <p:sldId id="2288" r:id="rId10"/>
    <p:sldId id="2289" r:id="rId11"/>
    <p:sldId id="2291" r:id="rId12"/>
    <p:sldId id="2290" r:id="rId13"/>
    <p:sldId id="2293" r:id="rId14"/>
    <p:sldId id="2342" r:id="rId15"/>
    <p:sldId id="2294" r:id="rId16"/>
    <p:sldId id="2295" r:id="rId17"/>
    <p:sldId id="2343" r:id="rId18"/>
    <p:sldId id="7470" r:id="rId19"/>
    <p:sldId id="7471" r:id="rId20"/>
    <p:sldId id="7472" r:id="rId21"/>
    <p:sldId id="7473" r:id="rId22"/>
    <p:sldId id="7474" r:id="rId23"/>
    <p:sldId id="7475" r:id="rId24"/>
    <p:sldId id="7477" r:id="rId25"/>
    <p:sldId id="7476" r:id="rId26"/>
    <p:sldId id="7478" r:id="rId27"/>
    <p:sldId id="7479" r:id="rId28"/>
    <p:sldId id="7480" r:id="rId29"/>
    <p:sldId id="7481" r:id="rId30"/>
    <p:sldId id="2344" r:id="rId31"/>
    <p:sldId id="2345" r:id="rId32"/>
    <p:sldId id="2346" r:id="rId33"/>
    <p:sldId id="2347" r:id="rId34"/>
    <p:sldId id="2348" r:id="rId35"/>
    <p:sldId id="2349" r:id="rId36"/>
    <p:sldId id="2350" r:id="rId37"/>
    <p:sldId id="2351" r:id="rId38"/>
    <p:sldId id="2352" r:id="rId39"/>
    <p:sldId id="2353" r:id="rId40"/>
    <p:sldId id="2354" r:id="rId41"/>
    <p:sldId id="2355" r:id="rId42"/>
    <p:sldId id="2356" r:id="rId43"/>
    <p:sldId id="2357" r:id="rId44"/>
    <p:sldId id="2358" r:id="rId45"/>
    <p:sldId id="2359" r:id="rId46"/>
    <p:sldId id="2360" r:id="rId47"/>
    <p:sldId id="2361" r:id="rId48"/>
    <p:sldId id="2362" r:id="rId49"/>
    <p:sldId id="2363" r:id="rId50"/>
    <p:sldId id="2364" r:id="rId51"/>
    <p:sldId id="2365" r:id="rId52"/>
    <p:sldId id="2366" r:id="rId53"/>
    <p:sldId id="2367" r:id="rId54"/>
    <p:sldId id="2368" r:id="rId55"/>
    <p:sldId id="2369" r:id="rId56"/>
    <p:sldId id="2370" r:id="rId57"/>
    <p:sldId id="7482" r:id="rId58"/>
    <p:sldId id="7483" r:id="rId59"/>
    <p:sldId id="2284" r:id="rId60"/>
    <p:sldId id="2167" r:id="rId61"/>
  </p:sldIdLst>
  <p:sldSz cx="12192000" cy="6858000"/>
  <p:notesSz cx="6858000" cy="9144000"/>
  <p:custDataLst>
    <p:tags r:id="rId6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4" userDrawn="1">
          <p15:clr>
            <a:srgbClr val="A4A3A4"/>
          </p15:clr>
        </p15:guide>
        <p15:guide id="2" pos="3780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pos="277" userDrawn="1">
          <p15:clr>
            <a:srgbClr val="A4A3A4"/>
          </p15:clr>
        </p15:guide>
        <p15:guide id="5" pos="3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7FF"/>
    <a:srgbClr val="E8E0EC"/>
    <a:srgbClr val="E39C7C"/>
    <a:srgbClr val="FF2E14"/>
    <a:srgbClr val="D72100"/>
    <a:srgbClr val="FE62AD"/>
    <a:srgbClr val="FE5C3F"/>
    <a:srgbClr val="B1A7A6"/>
    <a:srgbClr val="7EB3A3"/>
    <a:srgbClr val="C4B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3673" autoAdjust="0"/>
  </p:normalViewPr>
  <p:slideViewPr>
    <p:cSldViewPr>
      <p:cViewPr varScale="1">
        <p:scale>
          <a:sx n="71" d="100"/>
          <a:sy n="71" d="100"/>
        </p:scale>
        <p:origin x="192" y="928"/>
      </p:cViewPr>
      <p:guideLst>
        <p:guide orient="horz" pos="2234"/>
        <p:guide pos="3780"/>
        <p:guide orient="horz" pos="2274"/>
        <p:guide pos="277"/>
        <p:guide pos="3779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FEF1-A6B1-4D61-B1B1-CDFE1A8A2F99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ABA90-A8CD-4B23-AA03-20648CD97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5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D2CE-11B0-4CEA-8908-3E21561983A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578D-0438-4BB8-8AE6-D425B1BAB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6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35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049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486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760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0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772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74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4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04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85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3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68A4-3023-2045-8E14-7007D1453695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6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578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84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24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04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578B3212-365F-042D-C451-09A33245D6DA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68DBD5D3-9633-27D7-C352-4D6D3948C06C}"/>
              </a:ext>
            </a:extLst>
          </p:cNvPr>
          <p:cNvSpPr/>
          <p:nvPr userDrawn="1"/>
        </p:nvSpPr>
        <p:spPr>
          <a:xfrm>
            <a:off x="2" y="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999096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9982-1BD5-6D4E-A3CA-D8BE4BC8FD4A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39BEB73-2156-BDD5-0FEF-6665B7AB7BE3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7DA009C-4926-9E68-CFD2-D818EA10528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" y="836712"/>
            <a:ext cx="12191999" cy="58428"/>
          </a:xfrm>
          <a:prstGeom prst="rect">
            <a:avLst/>
          </a:prstGeom>
          <a:solidFill>
            <a:srgbClr val="D1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endParaRPr kumimoji="1" lang="zh-CN" altLang="en-US" sz="3200" b="1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93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794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86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0020-289C-B745-BFCF-4C350B75B66E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59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902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4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796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image1.png" descr="http://upload.wikimedia.org/wikipedia/en/a/a6/Fudan_University.png">
            <a:extLst>
              <a:ext uri="{FF2B5EF4-FFF2-40B4-BE49-F238E27FC236}">
                <a16:creationId xmlns:a16="http://schemas.microsoft.com/office/drawing/2014/main" id="{483F2725-9E64-02D8-7687-133824AFB14B}"/>
              </a:ext>
            </a:extLst>
          </p:cNvPr>
          <p:cNvPicPr>
            <a:picLocks/>
          </p:cNvPicPr>
          <p:nvPr userDrawn="1"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11334632" y="6347826"/>
            <a:ext cx="450000" cy="4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5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ispersondoesnotexist.com/;https:/thisartworkdoesnotexis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56.png"/><Relationship Id="rId7" Type="http://schemas.openxmlformats.org/officeDocument/2006/relationships/image" Target="../media/image45.png"/><Relationship Id="rId12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sv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.openeglab.org.cn:8001/dss/imageClassify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6">
            <a:extLst>
              <a:ext uri="{FF2B5EF4-FFF2-40B4-BE49-F238E27FC236}">
                <a16:creationId xmlns:a16="http://schemas.microsoft.com/office/drawing/2014/main" id="{5CD17968-6A5F-119D-F2B1-26F87795D974}"/>
              </a:ext>
            </a:extLst>
          </p:cNvPr>
          <p:cNvSpPr/>
          <p:nvPr/>
        </p:nvSpPr>
        <p:spPr>
          <a:xfrm>
            <a:off x="4799856" y="2784980"/>
            <a:ext cx="7393750" cy="1631323"/>
          </a:xfrm>
          <a:prstGeom prst="rect">
            <a:avLst/>
          </a:prstGeom>
          <a:solidFill>
            <a:srgbClr val="000000">
              <a:alpha val="675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highlight>
                <a:srgbClr val="808080"/>
              </a:highlight>
            </a:endParaRPr>
          </a:p>
        </p:txBody>
      </p:sp>
      <p:sp>
        <p:nvSpPr>
          <p:cNvPr id="3" name="Shape 117">
            <a:extLst>
              <a:ext uri="{FF2B5EF4-FFF2-40B4-BE49-F238E27FC236}">
                <a16:creationId xmlns:a16="http://schemas.microsoft.com/office/drawing/2014/main" id="{4F248C1F-E785-5418-5DCA-2329D51BF204}"/>
              </a:ext>
            </a:extLst>
          </p:cNvPr>
          <p:cNvSpPr txBox="1">
            <a:spLocks/>
          </p:cNvSpPr>
          <p:nvPr/>
        </p:nvSpPr>
        <p:spPr>
          <a:xfrm>
            <a:off x="5303912" y="2881968"/>
            <a:ext cx="6696744" cy="1411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30936">
              <a:lnSpc>
                <a:spcPct val="110000"/>
              </a:lnSpc>
              <a:defRPr sz="33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600" b="1" dirty="0">
                <a:solidFill>
                  <a:schemeClr val="bg1"/>
                </a:solidFill>
              </a:rPr>
              <a:t>Data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Extraction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and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Model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Stealing</a:t>
            </a:r>
            <a:endParaRPr lang="ja-JP" altLang="en-US" sz="36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Shape 115">
            <a:extLst>
              <a:ext uri="{FF2B5EF4-FFF2-40B4-BE49-F238E27FC236}">
                <a16:creationId xmlns:a16="http://schemas.microsoft.com/office/drawing/2014/main" id="{A5A55D88-4393-B99A-3144-E1B76E390FE1}"/>
              </a:ext>
            </a:extLst>
          </p:cNvPr>
          <p:cNvSpPr/>
          <p:nvPr/>
        </p:nvSpPr>
        <p:spPr>
          <a:xfrm>
            <a:off x="4798250" y="4526400"/>
            <a:ext cx="7393750" cy="821917"/>
          </a:xfrm>
          <a:prstGeom prst="rect">
            <a:avLst/>
          </a:prstGeom>
          <a:solidFill>
            <a:srgbClr val="C00000">
              <a:alpha val="795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lang="en-HK" dirty="0"/>
          </a:p>
        </p:txBody>
      </p:sp>
      <p:sp>
        <p:nvSpPr>
          <p:cNvPr id="7" name="Shape 118">
            <a:extLst>
              <a:ext uri="{FF2B5EF4-FFF2-40B4-BE49-F238E27FC236}">
                <a16:creationId xmlns:a16="http://schemas.microsoft.com/office/drawing/2014/main" id="{98C57AE4-5547-3CEB-A89D-A472D7BBA68D}"/>
              </a:ext>
            </a:extLst>
          </p:cNvPr>
          <p:cNvSpPr txBox="1">
            <a:spLocks/>
          </p:cNvSpPr>
          <p:nvPr/>
        </p:nvSpPr>
        <p:spPr>
          <a:xfrm>
            <a:off x="5303912" y="4563454"/>
            <a:ext cx="6696744" cy="80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algn="l" defTabSz="621791">
              <a:lnSpc>
                <a:spcPct val="81000"/>
              </a:lnSpc>
              <a:spcBef>
                <a:spcPts val="600"/>
              </a:spcBef>
              <a:defRPr sz="163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姜育刚，马兴军，吴祖煊</a:t>
            </a:r>
            <a:endParaRPr lang="ja-JP" altLang="en-US" sz="2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8" name="Picture 2" descr="BBC World Service - The Evidence, How magic tricks reveal how we think">
            <a:extLst>
              <a:ext uri="{FF2B5EF4-FFF2-40B4-BE49-F238E27FC236}">
                <a16:creationId xmlns:a16="http://schemas.microsoft.com/office/drawing/2014/main" id="{AC5FB7BE-EC02-D739-F232-943F0BEC9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r="8356"/>
          <a:stretch/>
        </p:blipFill>
        <p:spPr bwMode="auto">
          <a:xfrm>
            <a:off x="273983" y="2784980"/>
            <a:ext cx="4128222" cy="266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39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20C72-BB8F-D28B-85C8-5D6E2EFC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Memorization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975946-5D93-5615-CE75-C3458F73A3BC}"/>
              </a:ext>
            </a:extLst>
          </p:cNvPr>
          <p:cNvSpPr txBox="1"/>
          <p:nvPr/>
        </p:nvSpPr>
        <p:spPr>
          <a:xfrm>
            <a:off x="1509648" y="1399031"/>
            <a:ext cx="9172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400" b="1" dirty="0"/>
              <a:t>Evidence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3: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success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GANs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diffusion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models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97607E-2BE6-D241-EF42-A84CDF877840}"/>
              </a:ext>
            </a:extLst>
          </p:cNvPr>
          <p:cNvSpPr txBox="1"/>
          <p:nvPr/>
        </p:nvSpPr>
        <p:spPr>
          <a:xfrm>
            <a:off x="1978928" y="5904246"/>
            <a:ext cx="8234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hlinkClick r:id="rId2"/>
              </a:rPr>
              <a:t>https://thispersondoesnotexist.com/</a:t>
            </a:r>
            <a:r>
              <a:rPr lang="en-US" altLang="zh-CN" sz="1600" dirty="0">
                <a:hlinkClick r:id="rId2"/>
              </a:rPr>
              <a:t>;</a:t>
            </a:r>
            <a:r>
              <a:rPr lang="zh-CN" altLang="en-US" sz="1600" dirty="0">
                <a:hlinkClick r:id="rId2"/>
              </a:rPr>
              <a:t> </a:t>
            </a:r>
            <a:r>
              <a:rPr lang="en-US" altLang="zh-CN" sz="1600" dirty="0">
                <a:hlinkClick r:id="rId2"/>
              </a:rPr>
              <a:t>https://thisartworkdoesnotexist.com/</a:t>
            </a:r>
            <a:r>
              <a:rPr lang="zh-CN" altLang="en-US" sz="1600" dirty="0"/>
              <a:t>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9FD2F0-D143-28CE-468B-9ADFEA34A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42" y="2446575"/>
            <a:ext cx="3614322" cy="28717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60549E-422B-30A8-9FE8-30FB63BA9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174" y="2446575"/>
            <a:ext cx="2908956" cy="28717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DFF279-0BE1-44AC-E885-7BB75B91D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2446575"/>
            <a:ext cx="2898538" cy="28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20C72-BB8F-D28B-85C8-5D6E2EFC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sz="3200" dirty="0"/>
              <a:t>Intended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vs.</a:t>
            </a:r>
            <a:r>
              <a:rPr kumimoji="1" lang="zh-CN" altLang="en-US" sz="3200" dirty="0"/>
              <a:t> </a:t>
            </a:r>
            <a:r>
              <a:rPr kumimoji="1" lang="en-AU" altLang="zh-CN" sz="3200" dirty="0"/>
              <a:t>Unintended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Memorization</a:t>
            </a:r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975946-5D93-5615-CE75-C3458F73A3BC}"/>
              </a:ext>
            </a:extLst>
          </p:cNvPr>
          <p:cNvSpPr txBox="1"/>
          <p:nvPr/>
        </p:nvSpPr>
        <p:spPr>
          <a:xfrm>
            <a:off x="1100572" y="1192168"/>
            <a:ext cx="41152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400" dirty="0"/>
              <a:t>Intended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Task-related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Statistics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Inputs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Labels</a:t>
            </a:r>
            <a:endParaRPr kumimoji="1"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97607E-2BE6-D241-EF42-A84CDF877840}"/>
              </a:ext>
            </a:extLst>
          </p:cNvPr>
          <p:cNvSpPr txBox="1"/>
          <p:nvPr/>
        </p:nvSpPr>
        <p:spPr>
          <a:xfrm>
            <a:off x="479376" y="6021288"/>
            <a:ext cx="11305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Arpit et al. “A closer look at memorization in deep networks.”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ICML,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2017.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Carlini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“The secret sharer: Evaluating and testing unintended memorization in neural networks.” USENIX Security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2019.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569486-350A-425E-1E3E-3F6FDD8C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780928"/>
            <a:ext cx="5241447" cy="18088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575614-0534-42EC-1DD8-A1856D9E5187}"/>
              </a:ext>
            </a:extLst>
          </p:cNvPr>
          <p:cNvSpPr txBox="1"/>
          <p:nvPr/>
        </p:nvSpPr>
        <p:spPr>
          <a:xfrm>
            <a:off x="1265662" y="4794560"/>
            <a:ext cx="1888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第一层</a:t>
            </a:r>
            <a:r>
              <a:rPr kumimoji="1" lang="en-US" altLang="zh-CN" dirty="0"/>
              <a:t>Filter</a:t>
            </a:r>
          </a:p>
          <a:p>
            <a:pPr algn="ctr"/>
            <a:r>
              <a:rPr kumimoji="1" lang="zh-CN" altLang="en-US" b="1" dirty="0"/>
              <a:t>正常</a:t>
            </a:r>
            <a:r>
              <a:rPr kumimoji="1" lang="en-US" altLang="zh-CN" b="1" dirty="0"/>
              <a:t>CIFAR-10</a:t>
            </a:r>
            <a:endParaRPr kumimoji="1"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3E56F3-C225-0C13-F9A3-5EA8F560EC7E}"/>
              </a:ext>
            </a:extLst>
          </p:cNvPr>
          <p:cNvSpPr txBox="1"/>
          <p:nvPr/>
        </p:nvSpPr>
        <p:spPr>
          <a:xfrm>
            <a:off x="4052528" y="4794559"/>
            <a:ext cx="235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第一层</a:t>
            </a:r>
            <a:r>
              <a:rPr kumimoji="1" lang="en-US" altLang="zh-CN" dirty="0"/>
              <a:t>Filter</a:t>
            </a: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</a:rPr>
              <a:t>随机标注</a:t>
            </a:r>
            <a:r>
              <a:rPr kumimoji="1" lang="en-US" altLang="zh-CN" b="1" dirty="0">
                <a:solidFill>
                  <a:srgbClr val="C00000"/>
                </a:solidFill>
              </a:rPr>
              <a:t>CIFAR-10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8C0447-A7E2-0A66-0EA0-325D108F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2577163"/>
            <a:ext cx="2763191" cy="21163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CEC0EEB-E569-9A6B-4AB5-68756D69C8D0}"/>
              </a:ext>
            </a:extLst>
          </p:cNvPr>
          <p:cNvSpPr txBox="1"/>
          <p:nvPr/>
        </p:nvSpPr>
        <p:spPr>
          <a:xfrm>
            <a:off x="8112224" y="4794559"/>
            <a:ext cx="295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自然语言翻译模型记忆：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“</a:t>
            </a:r>
            <a:r>
              <a:rPr kumimoji="1" lang="zh-CN" altLang="en-US" b="1" dirty="0">
                <a:solidFill>
                  <a:srgbClr val="C00000"/>
                </a:solidFill>
              </a:rPr>
              <a:t>我的社保号码是 </a:t>
            </a:r>
            <a:r>
              <a:rPr kumimoji="1" lang="en-US" altLang="zh-CN" b="1" dirty="0" err="1">
                <a:solidFill>
                  <a:srgbClr val="C00000"/>
                </a:solidFill>
              </a:rPr>
              <a:t>xxxx</a:t>
            </a:r>
            <a:r>
              <a:rPr kumimoji="1" lang="zh-CN" altLang="en-US" dirty="0"/>
              <a:t>”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3473E4C-B65B-855C-9B54-9558A502EDA1}"/>
              </a:ext>
            </a:extLst>
          </p:cNvPr>
          <p:cNvSpPr txBox="1"/>
          <p:nvPr/>
        </p:nvSpPr>
        <p:spPr>
          <a:xfrm>
            <a:off x="6784031" y="1192168"/>
            <a:ext cx="4928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400" dirty="0"/>
              <a:t>Unintended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Task-irrelevant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but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memorized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Even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appear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few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times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AD10257-85D5-60A7-3772-CAD284A7FA6C}"/>
              </a:ext>
            </a:extLst>
          </p:cNvPr>
          <p:cNvCxnSpPr>
            <a:cxnSpLocks/>
          </p:cNvCxnSpPr>
          <p:nvPr/>
        </p:nvCxnSpPr>
        <p:spPr>
          <a:xfrm flipH="1" flipV="1">
            <a:off x="8977286" y="2961942"/>
            <a:ext cx="1638470" cy="4670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2A09BD6-FAB0-AF73-9393-3D4E7AC0E1CE}"/>
              </a:ext>
            </a:extLst>
          </p:cNvPr>
          <p:cNvSpPr txBox="1"/>
          <p:nvPr/>
        </p:nvSpPr>
        <p:spPr>
          <a:xfrm>
            <a:off x="10735019" y="2982865"/>
            <a:ext cx="9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出现</a:t>
            </a:r>
            <a:r>
              <a:rPr kumimoji="1" lang="en-US" altLang="zh-CN" dirty="0"/>
              <a:t>4</a:t>
            </a:r>
            <a:r>
              <a:rPr kumimoji="1" lang="zh-CN" altLang="en-US" dirty="0"/>
              <a:t>次就能全记住</a:t>
            </a:r>
          </a:p>
        </p:txBody>
      </p:sp>
    </p:spTree>
    <p:extLst>
      <p:ext uri="{BB962C8B-B14F-4D97-AF65-F5344CB8AC3E}">
        <p14:creationId xmlns:p14="http://schemas.microsoft.com/office/powerpoint/2010/main" val="164078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C9D49-CA3F-44CA-1E7D-18AB61CB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现有数据窃取攻击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5AC2F6-6388-A15F-152C-CBAE8B48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26" y="1792052"/>
            <a:ext cx="10435548" cy="327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62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C738C-6896-99C3-CB9A-8D52D411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黑盒窃取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8DC33F-C067-4737-9575-CE8D7E2BE914}"/>
              </a:ext>
            </a:extLst>
          </p:cNvPr>
          <p:cNvSpPr txBox="1"/>
          <p:nvPr/>
        </p:nvSpPr>
        <p:spPr>
          <a:xfrm>
            <a:off x="6892734" y="2304153"/>
            <a:ext cx="4747882" cy="289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</a:rPr>
              <a:t>主动测试：</a:t>
            </a:r>
            <a:endParaRPr kumimoji="1" lang="en-US" altLang="zh-CN" sz="2400" b="1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/>
              <a:t>煤矿里的金丝雀</a:t>
            </a:r>
            <a:endParaRPr kumimoji="1" lang="en-US" altLang="zh-CN" sz="20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“随机号码为****”</a:t>
            </a:r>
            <a:endParaRPr kumimoji="1"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“我的社保号码为****”</a:t>
            </a:r>
            <a:endParaRPr kumimoji="1"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主动注入，然后先兆数据在语言模型中的“曝光度”（</a:t>
            </a:r>
            <a:r>
              <a:rPr kumimoji="1" lang="en-US" altLang="zh-CN" sz="2000" dirty="0"/>
              <a:t>Exposure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43838B-706C-4DAE-8279-A08D4E3B6235}"/>
              </a:ext>
            </a:extLst>
          </p:cNvPr>
          <p:cNvSpPr txBox="1"/>
          <p:nvPr/>
        </p:nvSpPr>
        <p:spPr>
          <a:xfrm>
            <a:off x="371364" y="6309320"/>
            <a:ext cx="1144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Carlini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et al. “The secret sharer: Evaluating and testing unintended memorization in neural networks.” USENIX Security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2019.</a:t>
            </a:r>
            <a:endParaRPr kumimoji="1"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4F0150-6751-F01C-092E-949847FEC700}"/>
              </a:ext>
            </a:extLst>
          </p:cNvPr>
          <p:cNvSpPr txBox="1"/>
          <p:nvPr/>
        </p:nvSpPr>
        <p:spPr>
          <a:xfrm>
            <a:off x="3881291" y="1294217"/>
            <a:ext cx="44294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400" b="1" dirty="0"/>
              <a:t>意外记忆测试和量化：</a:t>
            </a:r>
            <a:r>
              <a:rPr kumimoji="1" lang="en-US" altLang="zh-CN" sz="2400" b="1" dirty="0"/>
              <a:t>’</a:t>
            </a:r>
            <a:r>
              <a:rPr kumimoji="1" lang="zh-CN" altLang="en-US" sz="2400" b="1" dirty="0">
                <a:solidFill>
                  <a:srgbClr val="C00000"/>
                </a:solidFill>
              </a:rPr>
              <a:t>先兆</a:t>
            </a:r>
            <a:r>
              <a:rPr kumimoji="1" lang="en-US" altLang="zh-CN" sz="2400" b="1" dirty="0"/>
              <a:t>’</a:t>
            </a:r>
            <a:endParaRPr kumimoji="1" lang="zh-CN" altLang="en-US" sz="2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9FD25A-3FF6-2215-C0EE-7ABFB204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93" y="2430321"/>
            <a:ext cx="5112568" cy="29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9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C738C-6896-99C3-CB9A-8D52D411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黑盒窃取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8DC33F-C067-4737-9575-CE8D7E2BE914}"/>
              </a:ext>
            </a:extLst>
          </p:cNvPr>
          <p:cNvSpPr txBox="1"/>
          <p:nvPr/>
        </p:nvSpPr>
        <p:spPr>
          <a:xfrm>
            <a:off x="6243718" y="2662706"/>
            <a:ext cx="5112568" cy="2437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FF0000"/>
                </a:solidFill>
              </a:rPr>
              <a:t>针对通用语言模型：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逆向出大量的：名字、手机号、邮箱、社保号等</a:t>
            </a:r>
            <a:endParaRPr kumimoji="1"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大模型比小模型更容易记住这些信息</a:t>
            </a:r>
            <a:endParaRPr kumimoji="1"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即使只在一个文档里出现也能被记住</a:t>
            </a:r>
            <a:endParaRPr kumimoji="1"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43838B-706C-4DAE-8279-A08D4E3B6235}"/>
              </a:ext>
            </a:extLst>
          </p:cNvPr>
          <p:cNvSpPr txBox="1"/>
          <p:nvPr/>
        </p:nvSpPr>
        <p:spPr>
          <a:xfrm>
            <a:off x="706419" y="6237312"/>
            <a:ext cx="1015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Carlini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Nicholas, et al. “Extracting training data from large language models.” 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USENIX Security</a:t>
            </a:r>
            <a:r>
              <a:rPr lang="en-US" altLang="zh-CN" sz="1400" i="1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2021.</a:t>
            </a:r>
            <a:endParaRPr kumimoji="1"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E24096-BB19-E3A4-364F-E7D84A78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2381276"/>
            <a:ext cx="3389686" cy="3240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4F0150-6751-F01C-092E-949847FEC700}"/>
              </a:ext>
            </a:extLst>
          </p:cNvPr>
          <p:cNvSpPr txBox="1"/>
          <p:nvPr/>
        </p:nvSpPr>
        <p:spPr>
          <a:xfrm>
            <a:off x="2567608" y="1269047"/>
            <a:ext cx="64344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zh-CN" altLang="en-US" sz="2400" b="1" dirty="0"/>
              <a:t>训练数据萃取攻击 </a:t>
            </a:r>
            <a:endParaRPr kumimoji="1" lang="en-US" altLang="zh-CN" sz="2400" b="1" dirty="0"/>
          </a:p>
          <a:p>
            <a:pPr algn="ctr"/>
            <a:r>
              <a:rPr kumimoji="1" lang="en-US" altLang="zh-CN" sz="2400" b="1" dirty="0"/>
              <a:t>Training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Data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Extraction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Attack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5756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23DE1-3E12-204E-83B2-9E8D8A0C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Definition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Memorization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05F101-A229-02CB-4D56-25FEC2C1E2FB}"/>
              </a:ext>
            </a:extLst>
          </p:cNvPr>
          <p:cNvSpPr txBox="1"/>
          <p:nvPr/>
        </p:nvSpPr>
        <p:spPr>
          <a:xfrm>
            <a:off x="695400" y="6237312"/>
            <a:ext cx="1015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Carlini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Nicholas, et al. “Extracting training data from large language models.” 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USENIX Security</a:t>
            </a:r>
            <a:r>
              <a:rPr lang="en-US" altLang="zh-CN" sz="1400" i="1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2021.</a:t>
            </a:r>
            <a:endParaRPr kumimoji="1"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39CAB7-317D-2D7F-2334-D9B3791C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92" y="1412776"/>
            <a:ext cx="6400800" cy="1676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35E69B-F4E0-54EB-DC63-9C4802BD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92" y="3727574"/>
            <a:ext cx="6591300" cy="1511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9BC67E-DF26-22DE-DF75-7802F34F3538}"/>
              </a:ext>
            </a:extLst>
          </p:cNvPr>
          <p:cNvSpPr txBox="1"/>
          <p:nvPr/>
        </p:nvSpPr>
        <p:spPr>
          <a:xfrm>
            <a:off x="8249905" y="204256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模型知识提取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617853-80B9-41C1-88B1-1A1BEB0606A8}"/>
              </a:ext>
            </a:extLst>
          </p:cNvPr>
          <p:cNvSpPr txBox="1"/>
          <p:nvPr/>
        </p:nvSpPr>
        <p:spPr>
          <a:xfrm>
            <a:off x="8249905" y="4122940"/>
            <a:ext cx="203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k-</a:t>
            </a:r>
            <a:r>
              <a:rPr kumimoji="1" lang="zh-CN" altLang="en-US" sz="2400" b="1" dirty="0"/>
              <a:t>逼真记忆</a:t>
            </a:r>
          </a:p>
        </p:txBody>
      </p:sp>
    </p:spTree>
    <p:extLst>
      <p:ext uri="{BB962C8B-B14F-4D97-AF65-F5344CB8AC3E}">
        <p14:creationId xmlns:p14="http://schemas.microsoft.com/office/powerpoint/2010/main" val="3677299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D0DA9-9E39-4C61-53A6-415A0F81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攻击步骤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2D3DFE-7D16-0E66-DCC9-942255B6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98" y="1857222"/>
            <a:ext cx="9433203" cy="3944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D2BD61-0FBF-CA2F-37B0-4028F7B0D8ED}"/>
              </a:ext>
            </a:extLst>
          </p:cNvPr>
          <p:cNvSpPr txBox="1"/>
          <p:nvPr/>
        </p:nvSpPr>
        <p:spPr>
          <a:xfrm>
            <a:off x="479376" y="6237312"/>
            <a:ext cx="1015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Carlini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Nicholas, et al. “Extracting training data from large language models.” 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USENIX Security</a:t>
            </a:r>
            <a:r>
              <a:rPr lang="en-US" altLang="zh-CN" sz="1400" i="1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2021.</a:t>
            </a:r>
            <a:endParaRPr kumimoji="1"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68196A-61C6-178B-6A4B-C80880BE8C96}"/>
              </a:ext>
            </a:extLst>
          </p:cNvPr>
          <p:cNvSpPr txBox="1"/>
          <p:nvPr/>
        </p:nvSpPr>
        <p:spPr>
          <a:xfrm>
            <a:off x="1045027" y="1320457"/>
            <a:ext cx="1114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生成大量文本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；步骤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文本筛选和确认</a:t>
            </a:r>
          </a:p>
        </p:txBody>
      </p:sp>
    </p:spTree>
    <p:extLst>
      <p:ext uri="{BB962C8B-B14F-4D97-AF65-F5344CB8AC3E}">
        <p14:creationId xmlns:p14="http://schemas.microsoft.com/office/powerpoint/2010/main" val="3305654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9217C-BDD1-AD2B-6E1E-31CC6044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1ACC94-97E1-6CC7-BCB0-F68959BA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55" y="1026188"/>
            <a:ext cx="4662580" cy="44162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3929FA-8898-462C-E808-9E8D6BBBC5CC}"/>
              </a:ext>
            </a:extLst>
          </p:cNvPr>
          <p:cNvSpPr txBox="1"/>
          <p:nvPr/>
        </p:nvSpPr>
        <p:spPr>
          <a:xfrm>
            <a:off x="2094517" y="5725447"/>
            <a:ext cx="2528256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</a:rPr>
              <a:t>604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条“意外”记忆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E82BC4-D8C4-E2A2-2253-EB5F43A87FFE}"/>
              </a:ext>
            </a:extLst>
          </p:cNvPr>
          <p:cNvSpPr txBox="1"/>
          <p:nvPr/>
        </p:nvSpPr>
        <p:spPr>
          <a:xfrm>
            <a:off x="7634352" y="5394034"/>
            <a:ext cx="326243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只在一个文档里出现的记忆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 algn="ctr"/>
            <a:r>
              <a:rPr kumimoji="1" lang="zh-CN" altLang="en-US" sz="2000" b="1" dirty="0">
                <a:solidFill>
                  <a:srgbClr val="C00000"/>
                </a:solidFill>
              </a:rPr>
              <a:t>模型越大记忆越强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299B7-A277-6737-8D08-3D34B1804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48" y="1254095"/>
            <a:ext cx="4938789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78090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 Diffusion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endParaRPr kumimoji="1" lang="zh-CN" altLang="en-US" sz="3200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D0380-4D92-6750-4259-62410FCBA992}"/>
              </a:ext>
            </a:extLst>
          </p:cNvPr>
          <p:cNvSpPr txBox="1"/>
          <p:nvPr/>
        </p:nvSpPr>
        <p:spPr>
          <a:xfrm>
            <a:off x="2736659" y="5360784"/>
            <a:ext cx="671868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美国马里兰大学和纽约大学联合研究发现，生成扩散模型会记忆原始训练数据，导致</a:t>
            </a:r>
            <a:r>
              <a:rPr kumimoji="1" lang="zh-CN" altLang="en-US" b="1" dirty="0">
                <a:solidFill>
                  <a:srgbClr val="C00000"/>
                </a:solidFill>
              </a:rPr>
              <a:t>在特定文本提示下，泄露原始数据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625093-B6A5-0B53-B21D-227D6AF7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512" y="1412776"/>
            <a:ext cx="5366975" cy="16704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DB080F-0F19-5C9A-1CEE-1E1FF643F7F6}"/>
              </a:ext>
            </a:extLst>
          </p:cNvPr>
          <p:cNvSpPr txBox="1"/>
          <p:nvPr/>
        </p:nvSpPr>
        <p:spPr>
          <a:xfrm>
            <a:off x="2396250" y="36017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生成的：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A08E5A-3344-7241-DE77-34ADDD995B45}"/>
              </a:ext>
            </a:extLst>
          </p:cNvPr>
          <p:cNvSpPr txBox="1"/>
          <p:nvPr/>
        </p:nvSpPr>
        <p:spPr>
          <a:xfrm>
            <a:off x="2396250" y="43183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原始的：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AF80EC-D773-0BF1-9378-C6471AF88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201" y="3232972"/>
            <a:ext cx="5564320" cy="18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78090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 Diffusion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endParaRPr kumimoji="1" lang="zh-CN" altLang="en-US" sz="3200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79B8FE-3421-9B2C-2DAF-CBF00C86D00D}"/>
              </a:ext>
            </a:extLst>
          </p:cNvPr>
          <p:cNvSpPr txBox="1"/>
          <p:nvPr/>
        </p:nvSpPr>
        <p:spPr>
          <a:xfrm>
            <a:off x="1991544" y="2003514"/>
            <a:ext cx="8640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Definition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Replication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" altLang="zh-CN" i="1" dirty="0"/>
              <a:t>We say that a generated image has replicated content if it contains an object (either in the foreground or background) that appears identically in a training image, neglecting minor variations in appearance that could result from data augmentation.</a:t>
            </a:r>
            <a:endParaRPr lang="zh-CN" altLang="en-US" i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7FFA59-613A-21D4-02AB-929C51A4005A}"/>
              </a:ext>
            </a:extLst>
          </p:cNvPr>
          <p:cNvSpPr txBox="1"/>
          <p:nvPr/>
        </p:nvSpPr>
        <p:spPr>
          <a:xfrm>
            <a:off x="479376" y="6237312"/>
            <a:ext cx="10030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Somepalli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Gowthami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et al. "Diffusion art or digital forgery? investigating data replication in diffusion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CVPR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. 2023.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5597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Brief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History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Backdoor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Learning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Backdoor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Backdoor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Defenses</a:t>
            </a:r>
          </a:p>
          <a:p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Future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722734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78090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 Diffusion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endParaRPr kumimoji="1" lang="zh-CN" altLang="en-US" sz="3200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7FFA59-613A-21D4-02AB-929C51A4005A}"/>
              </a:ext>
            </a:extLst>
          </p:cNvPr>
          <p:cNvSpPr txBox="1"/>
          <p:nvPr/>
        </p:nvSpPr>
        <p:spPr>
          <a:xfrm>
            <a:off x="479376" y="6289575"/>
            <a:ext cx="10030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Somepalli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Gowthami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et al. "Diffusion art or digital forgery? investigating data replication in diffusion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CVPR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. 2023.</a:t>
            </a:r>
            <a:endParaRPr kumimoji="1"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7EC259-E24A-C1F2-B1CA-D52CF0AA2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71" y="1961814"/>
            <a:ext cx="5921473" cy="33469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195CC5-BE4E-B635-F42F-89BAD7DA8B5E}"/>
              </a:ext>
            </a:extLst>
          </p:cNvPr>
          <p:cNvSpPr txBox="1"/>
          <p:nvPr/>
        </p:nvSpPr>
        <p:spPr>
          <a:xfrm>
            <a:off x="1252787" y="552935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 Original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2E1AF9-8134-3861-2CA1-DA45BDAE0D07}"/>
              </a:ext>
            </a:extLst>
          </p:cNvPr>
          <p:cNvSpPr txBox="1"/>
          <p:nvPr/>
        </p:nvSpPr>
        <p:spPr>
          <a:xfrm>
            <a:off x="2665263" y="55293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Segmix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FD8F7-C144-B90B-C080-2BBC0AFD3275}"/>
              </a:ext>
            </a:extLst>
          </p:cNvPr>
          <p:cNvSpPr txBox="1"/>
          <p:nvPr/>
        </p:nvSpPr>
        <p:spPr>
          <a:xfrm>
            <a:off x="3959117" y="5568796"/>
            <a:ext cx="13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/>
              <a:t>Diagonal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 err="1"/>
              <a:t>Outpainting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D237C5-FA50-19A6-7D49-69F74BD9668F}"/>
              </a:ext>
            </a:extLst>
          </p:cNvPr>
          <p:cNvSpPr txBox="1"/>
          <p:nvPr/>
        </p:nvSpPr>
        <p:spPr>
          <a:xfrm>
            <a:off x="5401567" y="5558855"/>
            <a:ext cx="13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Patch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 err="1"/>
              <a:t>Outpainting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416B35-E11C-2A42-0F80-907970660B47}"/>
              </a:ext>
            </a:extLst>
          </p:cNvPr>
          <p:cNvSpPr txBox="1"/>
          <p:nvPr/>
        </p:nvSpPr>
        <p:spPr>
          <a:xfrm>
            <a:off x="1999952" y="1229595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en-US" altLang="zh-CN" sz="2400" b="1" dirty="0"/>
              <a:t>Create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Synthetic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and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Real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Datasets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D3693D-EF76-5FAC-16F4-34B8B3CF7193}"/>
              </a:ext>
            </a:extLst>
          </p:cNvPr>
          <p:cNvSpPr txBox="1"/>
          <p:nvPr/>
        </p:nvSpPr>
        <p:spPr>
          <a:xfrm>
            <a:off x="7170222" y="2642918"/>
            <a:ext cx="425437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Existing</a:t>
            </a:r>
            <a:r>
              <a:rPr lang="en" altLang="zh-CN" sz="2400" dirty="0"/>
              <a:t> </a:t>
            </a:r>
            <a:r>
              <a:rPr lang="en-US" altLang="zh-CN" sz="2400" dirty="0"/>
              <a:t>image</a:t>
            </a:r>
            <a:r>
              <a:rPr lang="zh-CN" altLang="en-US" sz="2400" dirty="0"/>
              <a:t> </a:t>
            </a:r>
            <a:r>
              <a:rPr lang="en-US" altLang="zh-CN" sz="2400" dirty="0"/>
              <a:t>retrieval</a:t>
            </a:r>
            <a:r>
              <a:rPr lang="zh-CN" altLang="en-US" sz="2400" dirty="0"/>
              <a:t> </a:t>
            </a:r>
            <a:r>
              <a:rPr lang="en" altLang="zh-CN" sz="2400" dirty="0"/>
              <a:t>datasets</a:t>
            </a:r>
            <a:r>
              <a:rPr lang="en-US" altLang="zh-CN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Oxford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Paris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INSTRE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GPR1200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891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78090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 Diffusion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endParaRPr kumimoji="1" lang="zh-CN" altLang="en-US" sz="3200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7FFA59-613A-21D4-02AB-929C51A4005A}"/>
              </a:ext>
            </a:extLst>
          </p:cNvPr>
          <p:cNvSpPr txBox="1"/>
          <p:nvPr/>
        </p:nvSpPr>
        <p:spPr>
          <a:xfrm>
            <a:off x="479376" y="6309320"/>
            <a:ext cx="10030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Somepalli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Gowthami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et al. "Diffusion art or digital forgery? investigating data replication in diffusion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CVPR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. 2023.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416B35-E11C-2A42-0F80-907970660B47}"/>
              </a:ext>
            </a:extLst>
          </p:cNvPr>
          <p:cNvSpPr txBox="1"/>
          <p:nvPr/>
        </p:nvSpPr>
        <p:spPr>
          <a:xfrm>
            <a:off x="1999952" y="1311151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en-US" altLang="zh-CN" sz="2400" b="1" dirty="0"/>
              <a:t>Train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Image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Retrieval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Models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8EAD8-7D10-783D-4700-BC639048F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45" y="2064417"/>
            <a:ext cx="11129894" cy="33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4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78090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 Diffusion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endParaRPr kumimoji="1" lang="zh-CN" altLang="en-US" sz="3200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7FFA59-613A-21D4-02AB-929C51A4005A}"/>
              </a:ext>
            </a:extLst>
          </p:cNvPr>
          <p:cNvSpPr txBox="1"/>
          <p:nvPr/>
        </p:nvSpPr>
        <p:spPr>
          <a:xfrm>
            <a:off x="479376" y="6309320"/>
            <a:ext cx="10030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Somepalli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Gowthami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et al. "Diffusion art or digital forgery? investigating data replication in diffusion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CVPR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. 2023.</a:t>
            </a:r>
            <a:endParaRPr kumimoji="1"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08B614-D0E1-28EE-0F52-17612F3F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22" y="1297076"/>
            <a:ext cx="4385634" cy="45904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E7AE33-70AD-1F45-9574-56BBA0FCBBED}"/>
              </a:ext>
            </a:extLst>
          </p:cNvPr>
          <p:cNvSpPr txBox="1"/>
          <p:nvPr/>
        </p:nvSpPr>
        <p:spPr>
          <a:xfrm>
            <a:off x="6240016" y="1571803"/>
            <a:ext cx="2833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</a:t>
            </a:r>
            <a:r>
              <a:rPr lang="en" altLang="zh-CN" b="1" dirty="0" err="1"/>
              <a:t>imilarity</a:t>
            </a:r>
            <a:r>
              <a:rPr lang="zh-CN" altLang="en-US" b="1" dirty="0"/>
              <a:t> </a:t>
            </a:r>
            <a:r>
              <a:rPr lang="en-US" altLang="zh-CN" b="1" dirty="0"/>
              <a:t>metric: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inner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token-wise</a:t>
            </a:r>
            <a:r>
              <a:rPr lang="zh-CN" altLang="en-US" dirty="0"/>
              <a:t> </a:t>
            </a:r>
            <a:r>
              <a:rPr lang="en-US" altLang="zh-CN" dirty="0"/>
              <a:t>inner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6C74BD-3797-B033-5926-9621CD524A03}"/>
              </a:ext>
            </a:extLst>
          </p:cNvPr>
          <p:cNvSpPr txBox="1"/>
          <p:nvPr/>
        </p:nvSpPr>
        <p:spPr>
          <a:xfrm>
            <a:off x="6312024" y="2564904"/>
            <a:ext cx="51125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Diffusion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DDPM</a:t>
            </a:r>
          </a:p>
          <a:p>
            <a:r>
              <a:rPr lang="en-US" altLang="zh-CN" b="1" dirty="0"/>
              <a:t>Dataset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Celeb-A</a:t>
            </a:r>
          </a:p>
          <a:p>
            <a:endParaRPr lang="en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top-2</a:t>
            </a:r>
            <a:r>
              <a:rPr lang="zh-CN" altLang="en-US" dirty="0"/>
              <a:t> </a:t>
            </a:r>
            <a:r>
              <a:rPr lang="en-US" altLang="zh-CN" dirty="0"/>
              <a:t>matches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300,</a:t>
            </a:r>
            <a:r>
              <a:rPr lang="zh-CN" altLang="en-US" dirty="0"/>
              <a:t> </a:t>
            </a:r>
            <a:r>
              <a:rPr lang="en-US" altLang="zh-CN" dirty="0"/>
              <a:t>3000,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30000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30000).</a:t>
            </a:r>
          </a:p>
          <a:p>
            <a:endParaRPr kumimoji="1" lang="en-US" altLang="zh-CN" dirty="0"/>
          </a:p>
          <a:p>
            <a:r>
              <a:rPr kumimoji="1" lang="en-US" altLang="zh-CN" b="1" dirty="0"/>
              <a:t>Results:</a:t>
            </a:r>
          </a:p>
          <a:p>
            <a:r>
              <a:rPr kumimoji="1" lang="en-US" altLang="zh-CN" dirty="0"/>
              <a:t>Green:</a:t>
            </a:r>
            <a:r>
              <a:rPr kumimoji="1" lang="zh-CN" altLang="en-US" dirty="0"/>
              <a:t> </a:t>
            </a:r>
            <a:r>
              <a:rPr kumimoji="1" lang="en-US" altLang="zh-CN" dirty="0"/>
              <a:t>copy</a:t>
            </a:r>
          </a:p>
          <a:p>
            <a:r>
              <a:rPr kumimoji="1" lang="en-US" altLang="zh-CN" dirty="0"/>
              <a:t>Blue: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copy</a:t>
            </a:r>
          </a:p>
          <a:p>
            <a:r>
              <a:rPr kumimoji="1" lang="en-US" altLang="zh-CN" dirty="0"/>
              <a:t>Others: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similar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516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78090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 Diffusion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endParaRPr kumimoji="1" lang="zh-CN" altLang="en-US" sz="3200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7FFA59-613A-21D4-02AB-929C51A4005A}"/>
              </a:ext>
            </a:extLst>
          </p:cNvPr>
          <p:cNvSpPr txBox="1"/>
          <p:nvPr/>
        </p:nvSpPr>
        <p:spPr>
          <a:xfrm>
            <a:off x="479376" y="6309320"/>
            <a:ext cx="10030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Somepalli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Gowthami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et al. "Diffusion art or digital forgery? investigating data replication in diffusion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CVPR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. 2023.</a:t>
            </a:r>
            <a:endParaRPr kumimoji="1"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597F50-068D-D897-C911-FEE9749F8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67892"/>
            <a:ext cx="7620000" cy="3289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62A3AD-3511-D2FD-E5A3-DF39867EF38E}"/>
              </a:ext>
            </a:extLst>
          </p:cNvPr>
          <p:cNvSpPr txBox="1"/>
          <p:nvPr/>
        </p:nvSpPr>
        <p:spPr>
          <a:xfrm>
            <a:off x="3342297" y="5435298"/>
            <a:ext cx="5507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Gen-train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vs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/>
              <a:t>train-train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similarity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score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distribution</a:t>
            </a:r>
            <a:endParaRPr kumimoji="1"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A8AF53-3EEF-6B57-9CEF-BC73D21DDDB5}"/>
              </a:ext>
            </a:extLst>
          </p:cNvPr>
          <p:cNvSpPr txBox="1"/>
          <p:nvPr/>
        </p:nvSpPr>
        <p:spPr>
          <a:xfrm>
            <a:off x="1999952" y="1229595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zh-CN" altLang="en-US" sz="2400" b="1" dirty="0"/>
              <a:t>数据越少</a:t>
            </a:r>
            <a:r>
              <a:rPr kumimoji="1" lang="en-US" altLang="zh-CN" sz="2400" b="1" dirty="0"/>
              <a:t>Copy</a:t>
            </a:r>
            <a:r>
              <a:rPr kumimoji="1" lang="zh-CN" altLang="en-US" sz="2400" b="1" dirty="0"/>
              <a:t>越多</a:t>
            </a:r>
            <a:endParaRPr kumimoji="1"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9782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78090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 Diffusion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endParaRPr kumimoji="1" lang="zh-CN" altLang="en-US" sz="3200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7FFA59-613A-21D4-02AB-929C51A4005A}"/>
              </a:ext>
            </a:extLst>
          </p:cNvPr>
          <p:cNvSpPr txBox="1"/>
          <p:nvPr/>
        </p:nvSpPr>
        <p:spPr>
          <a:xfrm>
            <a:off x="479376" y="6309320"/>
            <a:ext cx="10030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Somepalli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Gowthami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et al. "Diffusion art or digital forgery? investigating data replication in diffusion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CVPR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. 2023.</a:t>
            </a:r>
            <a:endParaRPr kumimoji="1"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62A3AD-3511-D2FD-E5A3-DF39867EF38E}"/>
              </a:ext>
            </a:extLst>
          </p:cNvPr>
          <p:cNvSpPr txBox="1"/>
          <p:nvPr/>
        </p:nvSpPr>
        <p:spPr>
          <a:xfrm>
            <a:off x="2962709" y="5085184"/>
            <a:ext cx="6518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C00000"/>
                </a:solidFill>
              </a:rPr>
              <a:t>Many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close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copy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but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no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exact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match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(similarity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score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&lt;0.65)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A8AF53-3EEF-6B57-9CEF-BC73D21DDDB5}"/>
              </a:ext>
            </a:extLst>
          </p:cNvPr>
          <p:cNvSpPr txBox="1"/>
          <p:nvPr/>
        </p:nvSpPr>
        <p:spPr>
          <a:xfrm>
            <a:off x="2135560" y="1375619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en-US" altLang="zh-CN" sz="2400" b="1" dirty="0"/>
              <a:t>Case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study:</a:t>
            </a:r>
            <a:r>
              <a:rPr kumimoji="1" lang="zh-CN" altLang="en-US" sz="2400" b="1" dirty="0"/>
              <a:t> </a:t>
            </a:r>
            <a:r>
              <a:rPr kumimoji="1" lang="en" altLang="zh-CN" sz="2400" b="1" dirty="0"/>
              <a:t>ImageNet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LDM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291F10-1364-5E44-1D10-D390CBEE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37" y="2235257"/>
            <a:ext cx="10867106" cy="25781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48295D-C355-8CCB-BB62-370E1F09D97D}"/>
              </a:ext>
            </a:extLst>
          </p:cNvPr>
          <p:cNvSpPr txBox="1"/>
          <p:nvPr/>
        </p:nvSpPr>
        <p:spPr>
          <a:xfrm>
            <a:off x="3863752" y="5589240"/>
            <a:ext cx="5047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similar:</a:t>
            </a:r>
            <a:r>
              <a:rPr kumimoji="1" lang="zh-CN" altLang="en-US" dirty="0"/>
              <a:t> </a:t>
            </a:r>
            <a:r>
              <a:rPr lang="en" altLang="zh-CN" dirty="0"/>
              <a:t>theater curtain, peacock, and bananas</a:t>
            </a:r>
          </a:p>
          <a:p>
            <a:r>
              <a:rPr kumimoji="1" lang="en-US" altLang="zh-CN" dirty="0"/>
              <a:t>Least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similar:</a:t>
            </a:r>
            <a:r>
              <a:rPr kumimoji="1" lang="zh-CN" altLang="en-US" dirty="0"/>
              <a:t> </a:t>
            </a:r>
            <a:r>
              <a:rPr lang="en" altLang="zh-CN" dirty="0"/>
              <a:t>sea lion, bee, and swing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936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78090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 Diffusion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endParaRPr kumimoji="1" lang="zh-CN" altLang="en-US" sz="3200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7FFA59-613A-21D4-02AB-929C51A4005A}"/>
              </a:ext>
            </a:extLst>
          </p:cNvPr>
          <p:cNvSpPr txBox="1"/>
          <p:nvPr/>
        </p:nvSpPr>
        <p:spPr>
          <a:xfrm>
            <a:off x="479376" y="6289575"/>
            <a:ext cx="10030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Somepalli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Gowthami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et al. "Diffusion art or digital forgery? investigating data replication in diffusion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CVPR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. 2023.</a:t>
            </a:r>
            <a:endParaRPr kumimoji="1"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A8AF53-3EEF-6B57-9CEF-BC73D21DDDB5}"/>
              </a:ext>
            </a:extLst>
          </p:cNvPr>
          <p:cNvSpPr txBox="1"/>
          <p:nvPr/>
        </p:nvSpPr>
        <p:spPr>
          <a:xfrm>
            <a:off x="2135560" y="1375619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en-US" altLang="zh-CN" sz="2400" b="1" dirty="0"/>
              <a:t>Case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study:</a:t>
            </a:r>
            <a:r>
              <a:rPr kumimoji="1" lang="zh-CN" altLang="en-US" sz="2400" b="1" dirty="0"/>
              <a:t> </a:t>
            </a:r>
            <a:r>
              <a:rPr kumimoji="1" lang="en" altLang="zh-CN" sz="2400" b="1" dirty="0"/>
              <a:t>Stable Diffusion</a:t>
            </a:r>
            <a:endParaRPr kumimoji="1" lang="en-US" altLang="zh-CN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08E84A-A6F7-A462-66D6-D1D8A7722CFE}"/>
              </a:ext>
            </a:extLst>
          </p:cNvPr>
          <p:cNvSpPr txBox="1"/>
          <p:nvPr/>
        </p:nvSpPr>
        <p:spPr>
          <a:xfrm>
            <a:off x="3380192" y="5482381"/>
            <a:ext cx="6956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LAION Aesthetics v2 6+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12M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</a:p>
          <a:p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9000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captions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61A74B-8451-6EBC-EC1C-CD3D1D7B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44" y="2193552"/>
            <a:ext cx="9120290" cy="315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30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78090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 Diffusion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endParaRPr kumimoji="1" lang="zh-CN" altLang="en-US" sz="3200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7FFA59-613A-21D4-02AB-929C51A4005A}"/>
              </a:ext>
            </a:extLst>
          </p:cNvPr>
          <p:cNvSpPr txBox="1"/>
          <p:nvPr/>
        </p:nvSpPr>
        <p:spPr>
          <a:xfrm>
            <a:off x="479376" y="6309320"/>
            <a:ext cx="10030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Somepalli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Gowthami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et al. "Diffusion art or digital forgery? investigating data replication in diffusion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CVPR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. 2023.</a:t>
            </a:r>
            <a:endParaRPr kumimoji="1"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A8AF53-3EEF-6B57-9CEF-BC73D21DDDB5}"/>
              </a:ext>
            </a:extLst>
          </p:cNvPr>
          <p:cNvSpPr txBox="1"/>
          <p:nvPr/>
        </p:nvSpPr>
        <p:spPr>
          <a:xfrm>
            <a:off x="2135560" y="1268760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en-US" altLang="zh-CN" sz="2400" b="1" dirty="0"/>
              <a:t>Case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study:</a:t>
            </a:r>
            <a:r>
              <a:rPr kumimoji="1" lang="zh-CN" altLang="en-US" sz="2400" b="1" dirty="0"/>
              <a:t> </a:t>
            </a:r>
            <a:r>
              <a:rPr kumimoji="1" lang="en" altLang="zh-CN" sz="2400" b="1" dirty="0"/>
              <a:t>Stable Diffusion</a:t>
            </a:r>
            <a:endParaRPr kumimoji="1" lang="en-US" altLang="zh-CN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08E84A-A6F7-A462-66D6-D1D8A7722CFE}"/>
              </a:ext>
            </a:extLst>
          </p:cNvPr>
          <p:cNvSpPr txBox="1"/>
          <p:nvPr/>
        </p:nvSpPr>
        <p:spPr>
          <a:xfrm>
            <a:off x="2617648" y="5733256"/>
            <a:ext cx="695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keywords</a:t>
            </a:r>
            <a:r>
              <a:rPr lang="zh-CN" altLang="en-US" dirty="0"/>
              <a:t> </a:t>
            </a:r>
            <a:r>
              <a:rPr lang="en-US" altLang="zh-CN" dirty="0"/>
              <a:t>(those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red)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associated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patterns.</a:t>
            </a:r>
            <a:r>
              <a:rPr lang="zh-CN" altLang="en-US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567D93-075D-9023-2363-CCEC682E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60" y="1790909"/>
            <a:ext cx="6120680" cy="379833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448A05-EF23-4938-534E-C5450411C3A1}"/>
              </a:ext>
            </a:extLst>
          </p:cNvPr>
          <p:cNvSpPr txBox="1"/>
          <p:nvPr/>
        </p:nvSpPr>
        <p:spPr>
          <a:xfrm>
            <a:off x="9456821" y="3080084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Key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words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82714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78090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 Diffusion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endParaRPr kumimoji="1" lang="zh-CN" altLang="en-US" sz="3200" dirty="0"/>
          </a:p>
        </p:txBody>
      </p:sp>
      <p:sp>
        <p:nvSpPr>
          <p:cNvPr id="40" name="AutoShape 6" descr="Image result for èªå¨é©¾é©¶ å¯¹ææ ·æ¬">
            <a:extLst>
              <a:ext uri="{FF2B5EF4-FFF2-40B4-BE49-F238E27FC236}">
                <a16:creationId xmlns:a16="http://schemas.microsoft.com/office/drawing/2014/main" id="{22FC8D76-F4E3-9643-9C97-96AC968CD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984" y="3465544"/>
            <a:ext cx="288560" cy="2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7FFA59-613A-21D4-02AB-929C51A4005A}"/>
              </a:ext>
            </a:extLst>
          </p:cNvPr>
          <p:cNvSpPr txBox="1"/>
          <p:nvPr/>
        </p:nvSpPr>
        <p:spPr>
          <a:xfrm>
            <a:off x="479376" y="6289575"/>
            <a:ext cx="10030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Somepalli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Gowthami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et al. "Diffusion art or digital forgery? investigating data replication in diffusion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CVPR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. 2023.</a:t>
            </a:r>
            <a:endParaRPr kumimoji="1"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A8AF53-3EEF-6B57-9CEF-BC73D21DDDB5}"/>
              </a:ext>
            </a:extLst>
          </p:cNvPr>
          <p:cNvSpPr txBox="1"/>
          <p:nvPr/>
        </p:nvSpPr>
        <p:spPr>
          <a:xfrm>
            <a:off x="2135560" y="1268760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en-US" altLang="zh-CN" sz="2400" b="1" dirty="0"/>
              <a:t>Case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study:</a:t>
            </a:r>
            <a:r>
              <a:rPr kumimoji="1" lang="zh-CN" altLang="en-US" sz="2400" b="1" dirty="0"/>
              <a:t> </a:t>
            </a:r>
            <a:r>
              <a:rPr kumimoji="1" lang="en" altLang="zh-CN" sz="2400" b="1" dirty="0"/>
              <a:t>Stable Diffusion</a:t>
            </a:r>
            <a:endParaRPr kumimoji="1" lang="en-US" altLang="zh-CN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448A05-EF23-4938-534E-C5450411C3A1}"/>
              </a:ext>
            </a:extLst>
          </p:cNvPr>
          <p:cNvSpPr txBox="1"/>
          <p:nvPr/>
        </p:nvSpPr>
        <p:spPr>
          <a:xfrm>
            <a:off x="2237739" y="5454227"/>
            <a:ext cx="783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Style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copying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using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 text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prompt: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&lt;Name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painting&gt;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&lt;name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artist&gt;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A2D389-F54C-E076-6ED3-C578B8EF7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2265176"/>
            <a:ext cx="7340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8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A4EA-B551-4D17-E7D6-8EF4ED7F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729192" cy="572971"/>
          </a:xfrm>
        </p:spPr>
        <p:txBody>
          <a:bodyPr/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Large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Language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(LLMs)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E03D12-07D4-3B5D-3980-78CFE0F7AB69}"/>
              </a:ext>
            </a:extLst>
          </p:cNvPr>
          <p:cNvSpPr txBox="1"/>
          <p:nvPr/>
        </p:nvSpPr>
        <p:spPr>
          <a:xfrm>
            <a:off x="695400" y="6309320"/>
            <a:ext cx="8094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Arial" panose="020B0604020202020204" pitchFamily="34" charset="0"/>
              </a:rPr>
              <a:t>Shi,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</a:rPr>
              <a:t>Weijia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, et al. "Detecting Pretraining Data from Large Language Models." </a:t>
            </a:r>
            <a:r>
              <a:rPr lang="en" altLang="zh-CN" sz="1200" b="0" i="1" dirty="0" err="1">
                <a:effectLst/>
                <a:latin typeface="Arial" panose="020B0604020202020204" pitchFamily="34" charset="0"/>
              </a:rPr>
              <a:t>arXiv</a:t>
            </a:r>
            <a:r>
              <a:rPr lang="en" altLang="zh-CN" sz="1200" b="0" i="1" dirty="0">
                <a:effectLst/>
                <a:latin typeface="Arial" panose="020B0604020202020204" pitchFamily="34" charset="0"/>
              </a:rPr>
              <a:t> preprint arXiv:2310.16789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 (2023).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DF07A-D0D6-F298-C289-F75D74493439}"/>
              </a:ext>
            </a:extLst>
          </p:cNvPr>
          <p:cNvSpPr txBox="1"/>
          <p:nvPr/>
        </p:nvSpPr>
        <p:spPr>
          <a:xfrm>
            <a:off x="2135560" y="1268760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en-US" altLang="zh-CN" sz="2400" b="1" dirty="0"/>
              <a:t>P</a:t>
            </a:r>
            <a:r>
              <a:rPr kumimoji="1" lang="en" altLang="zh-CN" sz="2400" b="1" dirty="0"/>
              <a:t>retraining data detection</a:t>
            </a:r>
            <a:endParaRPr kumimoji="1"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03898B-9600-1E56-0B76-6E5B44B6E50A}"/>
              </a:ext>
            </a:extLst>
          </p:cNvPr>
          <p:cNvSpPr txBox="1"/>
          <p:nvPr/>
        </p:nvSpPr>
        <p:spPr>
          <a:xfrm>
            <a:off x="5085911" y="5795972"/>
            <a:ext cx="151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MIN-K% PROB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DFE13C-CC64-E6AB-0A94-A41A260C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18" y="1907880"/>
            <a:ext cx="7103706" cy="373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88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A4EA-B551-4D17-E7D6-8EF4ED7F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729192" cy="572971"/>
          </a:xfrm>
        </p:spPr>
        <p:txBody>
          <a:bodyPr/>
          <a:lstStyle/>
          <a:p>
            <a:r>
              <a:rPr kumimoji="1" lang="en-US" altLang="zh-CN" sz="3200" dirty="0"/>
              <a:t>Memorization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Large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Language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(LLMs)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E03D12-07D4-3B5D-3980-78CFE0F7AB69}"/>
              </a:ext>
            </a:extLst>
          </p:cNvPr>
          <p:cNvSpPr txBox="1"/>
          <p:nvPr/>
        </p:nvSpPr>
        <p:spPr>
          <a:xfrm>
            <a:off x="695400" y="6309320"/>
            <a:ext cx="9411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zh-CN" sz="1400" b="0" i="0" dirty="0">
                <a:effectLst/>
                <a:latin typeface="Arial" panose="020B0604020202020204" pitchFamily="34" charset="0"/>
              </a:rPr>
              <a:t>Shi, </a:t>
            </a:r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Weijia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et al. "Detecting Pretraining Data from Large Language Models." </a:t>
            </a:r>
            <a:r>
              <a:rPr lang="en" altLang="zh-CN" sz="1400" b="0" i="1" dirty="0" err="1">
                <a:effectLst/>
                <a:latin typeface="Arial" panose="020B0604020202020204" pitchFamily="34" charset="0"/>
              </a:rPr>
              <a:t>arXiv</a:t>
            </a:r>
            <a:r>
              <a:rPr lang="en" altLang="zh-CN" sz="1400" b="0" i="1" dirty="0">
                <a:effectLst/>
                <a:latin typeface="Arial" panose="020B0604020202020204" pitchFamily="34" charset="0"/>
              </a:rPr>
              <a:t> preprint arXiv:2310.16789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 (2023).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DF07A-D0D6-F298-C289-F75D74493439}"/>
              </a:ext>
            </a:extLst>
          </p:cNvPr>
          <p:cNvSpPr txBox="1"/>
          <p:nvPr/>
        </p:nvSpPr>
        <p:spPr>
          <a:xfrm>
            <a:off x="2135560" y="1268760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en-US" altLang="zh-CN" sz="2400" b="1" dirty="0"/>
              <a:t>D</a:t>
            </a:r>
            <a:r>
              <a:rPr kumimoji="1" lang="en" altLang="zh-CN" sz="2400" b="1" dirty="0" err="1"/>
              <a:t>etection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WIKIMIA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D0B232-B5F9-A9D9-A6C4-5B64C082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132856"/>
            <a:ext cx="4450245" cy="6838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AC24BB-77AC-AF9D-7058-E46CF10E611B}"/>
              </a:ext>
            </a:extLst>
          </p:cNvPr>
          <p:cNvSpPr txBox="1"/>
          <p:nvPr/>
        </p:nvSpPr>
        <p:spPr>
          <a:xfrm>
            <a:off x="2410512" y="2290112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benchmark:</a:t>
            </a:r>
            <a:r>
              <a:rPr kumimoji="1" lang="zh-CN" altLang="en-US" dirty="0"/>
              <a:t> </a:t>
            </a:r>
            <a:r>
              <a:rPr kumimoji="1" lang="en-US" altLang="zh-CN" dirty="0"/>
              <a:t>WIKIMIA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AC1A35-130A-AE4A-9104-BA457921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68" y="3218667"/>
            <a:ext cx="7769480" cy="25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1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Week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Extraction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Stealing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</a:p>
          <a:p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Future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614697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BD377-783C-F71C-1F8F-8B5E39D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白盒窃取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235C21-869D-0A3F-241A-E21619584A99}"/>
              </a:ext>
            </a:extLst>
          </p:cNvPr>
          <p:cNvSpPr txBox="1"/>
          <p:nvPr/>
        </p:nvSpPr>
        <p:spPr>
          <a:xfrm>
            <a:off x="2423592" y="1280924"/>
            <a:ext cx="79208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zh-CN" altLang="en-US" sz="2400" b="1" dirty="0"/>
              <a:t>白盒窃取需要利用梯度信息，也称梯度逆向攻击（</a:t>
            </a:r>
            <a:r>
              <a:rPr kumimoji="1" lang="en-US" altLang="zh-CN" sz="2400" b="1" dirty="0"/>
              <a:t>Gradient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Inversion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Attack</a:t>
            </a:r>
            <a:r>
              <a:rPr kumimoji="1" lang="zh-CN" altLang="en-US" sz="2400" b="1" dirty="0"/>
              <a:t>）</a:t>
            </a:r>
            <a:endParaRPr kumimoji="1"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611BDE-C422-BC03-AEA5-182DBF57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611777"/>
            <a:ext cx="6621896" cy="29652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179303-B39C-BDFF-4BB2-CDB919D4FF80}"/>
              </a:ext>
            </a:extLst>
          </p:cNvPr>
          <p:cNvSpPr txBox="1"/>
          <p:nvPr/>
        </p:nvSpPr>
        <p:spPr>
          <a:xfrm>
            <a:off x="8400256" y="2492896"/>
            <a:ext cx="3646717" cy="2437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FF0000"/>
                </a:solidFill>
              </a:rPr>
              <a:t>针对梯度共享的训练：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系统字体常规体"/>
              <a:buChar char="−"/>
            </a:pPr>
            <a:r>
              <a:rPr kumimoji="1" lang="zh-CN" altLang="en-US" sz="2000" dirty="0"/>
              <a:t>分布式训练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Font typeface="系统字体常规体"/>
              <a:buChar char="−"/>
            </a:pPr>
            <a:r>
              <a:rPr kumimoji="1" lang="zh-CN" altLang="en-US" sz="2000" dirty="0"/>
              <a:t>联邦学习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Font typeface="系统字体常规体"/>
              <a:buChar char="−"/>
            </a:pPr>
            <a:r>
              <a:rPr kumimoji="1" lang="zh-CN" altLang="en-US" sz="2000" dirty="0"/>
              <a:t>并行训练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Font typeface="系统字体常规体"/>
              <a:buChar char="−"/>
            </a:pPr>
            <a:r>
              <a:rPr kumimoji="1" lang="zh-CN" altLang="en-US" sz="2000" dirty="0"/>
              <a:t>无中心化训练</a:t>
            </a:r>
            <a:endParaRPr kumimoji="1" lang="en-US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BB58A3-B342-0E82-480F-AAE5534EC6E4}"/>
              </a:ext>
            </a:extLst>
          </p:cNvPr>
          <p:cNvSpPr txBox="1"/>
          <p:nvPr/>
        </p:nvSpPr>
        <p:spPr>
          <a:xfrm>
            <a:off x="2999656" y="573325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两种分布式训练范式</a:t>
            </a:r>
          </a:p>
        </p:txBody>
      </p:sp>
    </p:spTree>
    <p:extLst>
      <p:ext uri="{BB962C8B-B14F-4D97-AF65-F5344CB8AC3E}">
        <p14:creationId xmlns:p14="http://schemas.microsoft.com/office/powerpoint/2010/main" val="1427295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BD377-783C-F71C-1F8F-8B5E39D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白盒窃取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235C21-869D-0A3F-241A-E21619584A99}"/>
              </a:ext>
            </a:extLst>
          </p:cNvPr>
          <p:cNvSpPr txBox="1"/>
          <p:nvPr/>
        </p:nvSpPr>
        <p:spPr>
          <a:xfrm>
            <a:off x="2423592" y="1280924"/>
            <a:ext cx="79208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zh-CN" altLang="en-US" sz="2400" b="1" dirty="0"/>
              <a:t>白盒窃取需要利用梯度信息，也称梯度逆向攻击（</a:t>
            </a:r>
            <a:r>
              <a:rPr kumimoji="1" lang="en-US" altLang="zh-CN" sz="2400" b="1" dirty="0"/>
              <a:t>Gradient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Inversion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Attack</a:t>
            </a:r>
            <a:r>
              <a:rPr kumimoji="1" lang="zh-CN" altLang="en-US" sz="2400" b="1" dirty="0"/>
              <a:t>）</a:t>
            </a:r>
            <a:endParaRPr kumimoji="1" lang="en-US" altLang="zh-CN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2F0187-6757-A2AD-06C0-76744CA4A6CF}"/>
              </a:ext>
            </a:extLst>
          </p:cNvPr>
          <p:cNvSpPr txBox="1"/>
          <p:nvPr/>
        </p:nvSpPr>
        <p:spPr>
          <a:xfrm>
            <a:off x="623392" y="6309320"/>
            <a:ext cx="964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Zhang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“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Survey on Gradient Inversion: Attacks, </a:t>
            </a:r>
            <a:r>
              <a:rPr lang="en-AU" altLang="zh-CN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Defenses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Future Directions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.” 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BB992F-462B-AD4F-3997-D92775EE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0" y="2190998"/>
            <a:ext cx="9122860" cy="30107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218F92-9A1F-7C51-3F5C-31985CBB9F6C}"/>
              </a:ext>
            </a:extLst>
          </p:cNvPr>
          <p:cNvSpPr txBox="1"/>
          <p:nvPr/>
        </p:nvSpPr>
        <p:spPr>
          <a:xfrm>
            <a:off x="3287688" y="52807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迭代逆向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B4BD5-8556-0459-16FA-370AA4EC41B1}"/>
              </a:ext>
            </a:extLst>
          </p:cNvPr>
          <p:cNvSpPr txBox="1"/>
          <p:nvPr/>
        </p:nvSpPr>
        <p:spPr>
          <a:xfrm>
            <a:off x="7392144" y="52889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（逐层）递归逆向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A76AAB-F5D3-29C7-F6C5-DB4A4C06861C}"/>
              </a:ext>
            </a:extLst>
          </p:cNvPr>
          <p:cNvSpPr txBox="1"/>
          <p:nvPr/>
        </p:nvSpPr>
        <p:spPr>
          <a:xfrm>
            <a:off x="466793" y="3284984"/>
            <a:ext cx="1199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逼近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DB2241-1479-21C3-2230-0721B2C063C2}"/>
              </a:ext>
            </a:extLst>
          </p:cNvPr>
          <p:cNvSpPr txBox="1"/>
          <p:nvPr/>
        </p:nvSpPr>
        <p:spPr>
          <a:xfrm>
            <a:off x="10344472" y="3403964"/>
            <a:ext cx="1199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反推</a:t>
            </a:r>
          </a:p>
        </p:txBody>
      </p:sp>
    </p:spTree>
    <p:extLst>
      <p:ext uri="{BB962C8B-B14F-4D97-AF65-F5344CB8AC3E}">
        <p14:creationId xmlns:p14="http://schemas.microsoft.com/office/powerpoint/2010/main" val="2054301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BD377-783C-F71C-1F8F-8B5E39D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白盒窃取：迭代逆向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235C21-869D-0A3F-241A-E21619584A99}"/>
              </a:ext>
            </a:extLst>
          </p:cNvPr>
          <p:cNvSpPr txBox="1"/>
          <p:nvPr/>
        </p:nvSpPr>
        <p:spPr>
          <a:xfrm>
            <a:off x="2423592" y="1280924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</a:rPr>
              <a:t>迭代逆向：</a:t>
            </a:r>
            <a:r>
              <a:rPr kumimoji="1" lang="zh-CN" altLang="en-US" sz="2400" b="1" dirty="0"/>
              <a:t>通过构造数据来接近真实梯度</a:t>
            </a:r>
            <a:endParaRPr kumimoji="1"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D5DE2A-4157-9B76-5DDB-982DFB91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70" y="2097069"/>
            <a:ext cx="5189004" cy="34593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F9AFC98-236A-96D6-DEA9-4845A849B75A}"/>
              </a:ext>
            </a:extLst>
          </p:cNvPr>
          <p:cNvSpPr/>
          <p:nvPr/>
        </p:nvSpPr>
        <p:spPr>
          <a:xfrm>
            <a:off x="6672064" y="4653136"/>
            <a:ext cx="660284" cy="6480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9313F-8B33-574A-9CC1-AFBBCCA012A2}"/>
              </a:ext>
            </a:extLst>
          </p:cNvPr>
          <p:cNvSpPr txBox="1"/>
          <p:nvPr/>
        </p:nvSpPr>
        <p:spPr>
          <a:xfrm>
            <a:off x="7466974" y="522150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真实梯度，假设已知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40E775-C0E2-C70A-B0FC-A0C748F9D019}"/>
              </a:ext>
            </a:extLst>
          </p:cNvPr>
          <p:cNvSpPr txBox="1"/>
          <p:nvPr/>
        </p:nvSpPr>
        <p:spPr>
          <a:xfrm>
            <a:off x="3143672" y="19124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B0F0"/>
                </a:solidFill>
              </a:rPr>
              <a:t>一次前传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7026D1-9EED-24E4-E4D7-6B426362CD4B}"/>
              </a:ext>
            </a:extLst>
          </p:cNvPr>
          <p:cNvSpPr txBox="1"/>
          <p:nvPr/>
        </p:nvSpPr>
        <p:spPr>
          <a:xfrm>
            <a:off x="5047682" y="42930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B0F0"/>
                </a:solidFill>
              </a:rPr>
              <a:t>两次后传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D19994-7C7F-69B3-60F5-3FFA36C55C4B}"/>
              </a:ext>
            </a:extLst>
          </p:cNvPr>
          <p:cNvSpPr txBox="1"/>
          <p:nvPr/>
        </p:nvSpPr>
        <p:spPr>
          <a:xfrm>
            <a:off x="3943166" y="550714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生成数据产生的梯度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D2EC4E-C08A-6C46-93FF-0B7DD3A9DAEB}"/>
              </a:ext>
            </a:extLst>
          </p:cNvPr>
          <p:cNvSpPr/>
          <p:nvPr/>
        </p:nvSpPr>
        <p:spPr>
          <a:xfrm>
            <a:off x="3290454" y="4653135"/>
            <a:ext cx="2949562" cy="6053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AAACD27-EB12-1D4F-2EC2-2A7E58BB2CE1}"/>
              </a:ext>
            </a:extLst>
          </p:cNvPr>
          <p:cNvCxnSpPr/>
          <p:nvPr/>
        </p:nvCxnSpPr>
        <p:spPr>
          <a:xfrm flipH="1" flipV="1">
            <a:off x="7332348" y="4899018"/>
            <a:ext cx="648072" cy="3333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36CB15B-59FB-577F-9CAE-23D77FA88C5D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4750209" y="5292762"/>
            <a:ext cx="324036" cy="2143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8124C7B-9251-455E-C36E-DDD38E9634CE}"/>
                  </a:ext>
                </a:extLst>
              </p:cNvPr>
              <p:cNvSpPr txBox="1"/>
              <p:nvPr/>
            </p:nvSpPr>
            <p:spPr>
              <a:xfrm>
                <a:off x="8347128" y="2161581"/>
                <a:ext cx="3646717" cy="2898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kumimoji="1" lang="zh-CN" altLang="en-US" sz="2400" b="1" dirty="0">
                    <a:solidFill>
                      <a:srgbClr val="FF0000"/>
                    </a:solidFill>
                  </a:rPr>
                  <a:t>关键点：</a:t>
                </a:r>
                <a:endParaRPr kumimoji="1" lang="en-US" altLang="zh-CN" sz="2400" b="1" dirty="0">
                  <a:solidFill>
                    <a:srgbClr val="FF0000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系统字体常规体"/>
                  <a:buChar char="−"/>
                </a:pPr>
                <a:r>
                  <a:rPr kumimoji="1" lang="zh-CN" altLang="en-US" sz="2000" dirty="0"/>
                  <a:t>如何初始化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zh-CN" sz="2000" dirty="0"/>
              </a:p>
              <a:p>
                <a:pPr marL="800100" lvl="1" indent="-342900">
                  <a:lnSpc>
                    <a:spcPct val="150000"/>
                  </a:lnSpc>
                  <a:buFont typeface="系统字体常规体"/>
                  <a:buChar char="−"/>
                </a:pPr>
                <a:r>
                  <a:rPr kumimoji="1" lang="en-US" altLang="zh-CN" sz="2000" dirty="0"/>
                  <a:t>Batch</a:t>
                </a:r>
                <a:r>
                  <a:rPr kumimoji="1" lang="zh-CN" altLang="en-US" sz="2000" dirty="0"/>
                  <a:t>大小</a:t>
                </a:r>
                <a:endParaRPr kumimoji="1" lang="en-US" altLang="zh-CN" sz="2000" dirty="0"/>
              </a:p>
              <a:p>
                <a:pPr marL="800100" lvl="1" indent="-342900">
                  <a:lnSpc>
                    <a:spcPct val="150000"/>
                  </a:lnSpc>
                  <a:buFont typeface="系统字体常规体"/>
                  <a:buChar char="−"/>
                </a:pPr>
                <a:r>
                  <a:rPr kumimoji="1" lang="zh-CN" altLang="en-US" sz="2000" dirty="0"/>
                  <a:t>模型大小</a:t>
                </a:r>
                <a:endParaRPr kumimoji="1" lang="en-US" altLang="zh-CN" sz="2000" dirty="0"/>
              </a:p>
              <a:p>
                <a:pPr marL="800100" lvl="1" indent="-342900">
                  <a:lnSpc>
                    <a:spcPct val="150000"/>
                  </a:lnSpc>
                  <a:buFont typeface="系统字体常规体"/>
                  <a:buChar char="−"/>
                </a:pPr>
                <a:r>
                  <a:rPr kumimoji="1" lang="zh-CN" altLang="en-US" sz="2000" dirty="0"/>
                  <a:t>图像分辨率大小</a:t>
                </a:r>
                <a:endParaRPr kumimoji="1" lang="en-US" altLang="zh-CN" sz="2000" dirty="0"/>
              </a:p>
              <a:p>
                <a:pPr marL="800100" lvl="1" indent="-342900">
                  <a:lnSpc>
                    <a:spcPct val="150000"/>
                  </a:lnSpc>
                  <a:buFont typeface="系统字体常规体"/>
                  <a:buChar char="−"/>
                </a:pPr>
                <a:r>
                  <a:rPr kumimoji="1" lang="zh-CN" altLang="en-US" sz="2000" dirty="0"/>
                  <a:t>有时需要梯度分拆</a:t>
                </a:r>
                <a:endParaRPr kumimoji="1" lang="en-US" altLang="zh-CN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8124C7B-9251-455E-C36E-DDD38E963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128" y="2161581"/>
                <a:ext cx="3646717" cy="2898679"/>
              </a:xfrm>
              <a:prstGeom prst="rect">
                <a:avLst/>
              </a:prstGeom>
              <a:blipFill>
                <a:blip r:embed="rId3"/>
                <a:stretch>
                  <a:fillRect l="-2431" b="-3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68F4A9F-E351-3EE0-A9AD-5F25B6F9B7B8}"/>
              </a:ext>
            </a:extLst>
          </p:cNvPr>
          <p:cNvSpPr txBox="1"/>
          <p:nvPr/>
        </p:nvSpPr>
        <p:spPr>
          <a:xfrm>
            <a:off x="623392" y="6309320"/>
            <a:ext cx="964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Zhang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“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Survey on Gradient Inversion: Attacks, </a:t>
            </a:r>
            <a:r>
              <a:rPr lang="en-AU" altLang="zh-CN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Defenses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Future Directions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.” 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347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CB171-23AB-80FA-F1E8-35E185D9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白盒窃取：迭代逆向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931E34-D160-7535-747C-304C0AE72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78" y="1772816"/>
            <a:ext cx="9703842" cy="43239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D8CADF-8439-1A0A-4FB1-A6A75F24909C}"/>
              </a:ext>
            </a:extLst>
          </p:cNvPr>
          <p:cNvSpPr txBox="1"/>
          <p:nvPr/>
        </p:nvSpPr>
        <p:spPr>
          <a:xfrm>
            <a:off x="5214989" y="1164479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</a:rPr>
              <a:t>已有工作汇总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E8163E-A45E-3C22-BE04-77FC45A1E717}"/>
              </a:ext>
            </a:extLst>
          </p:cNvPr>
          <p:cNvSpPr txBox="1"/>
          <p:nvPr/>
        </p:nvSpPr>
        <p:spPr>
          <a:xfrm>
            <a:off x="623392" y="6309320"/>
            <a:ext cx="964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Zhang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“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Survey on Gradient Inversion: Attacks, </a:t>
            </a:r>
            <a:r>
              <a:rPr lang="en-AU" altLang="zh-CN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Defenses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Future Directions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.” 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930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BD377-783C-F71C-1F8F-8B5E39D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白盒窃取：递归逆向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563F33-836D-E0D5-5418-8F72D8B8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000795"/>
            <a:ext cx="5400600" cy="37324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28E9B2-5161-CBD7-A61C-8C0E2FB9D62C}"/>
              </a:ext>
            </a:extLst>
          </p:cNvPr>
          <p:cNvSpPr txBox="1"/>
          <p:nvPr/>
        </p:nvSpPr>
        <p:spPr>
          <a:xfrm>
            <a:off x="2423592" y="1280924"/>
            <a:ext cx="79208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</a:rPr>
              <a:t>递归逆向：</a:t>
            </a:r>
            <a:r>
              <a:rPr kumimoji="1" lang="zh-CN" altLang="en-US" sz="2400" b="1" dirty="0"/>
              <a:t>基于真实梯度追层逆向推导</a:t>
            </a:r>
            <a:endParaRPr kumimoji="1" lang="en-US" altLang="zh-CN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11EE6A-BB13-D41A-5603-B817228711D4}"/>
              </a:ext>
            </a:extLst>
          </p:cNvPr>
          <p:cNvSpPr txBox="1"/>
          <p:nvPr/>
        </p:nvSpPr>
        <p:spPr>
          <a:xfrm>
            <a:off x="7750283" y="3428728"/>
            <a:ext cx="3646717" cy="197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FF0000"/>
                </a:solidFill>
              </a:rPr>
              <a:t>关键点：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系统字体常规体"/>
              <a:buChar char="−"/>
            </a:pPr>
            <a:r>
              <a:rPr kumimoji="1" lang="zh-CN" altLang="en-US" sz="2000" dirty="0"/>
              <a:t>图像大小（</a:t>
            </a:r>
            <a:r>
              <a:rPr kumimoji="1" lang="en-US" altLang="zh-CN" sz="2000" dirty="0"/>
              <a:t>32x32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Font typeface="系统字体常规体"/>
              <a:buChar char="−"/>
            </a:pPr>
            <a:r>
              <a:rPr kumimoji="1" lang="en-US" altLang="zh-CN" sz="2000" dirty="0"/>
              <a:t>Batch</a:t>
            </a:r>
            <a:r>
              <a:rPr kumimoji="1" lang="zh-CN" altLang="en-US" sz="2000" dirty="0"/>
              <a:t>大小（大多为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Font typeface="系统字体常规体"/>
              <a:buChar char="−"/>
            </a:pPr>
            <a:r>
              <a:rPr kumimoji="1" lang="zh-CN" altLang="en-US" sz="2000" dirty="0"/>
              <a:t>模型大小</a:t>
            </a:r>
            <a:endParaRPr kumimoji="1" lang="en-US" altLang="zh-CN" sz="20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5A9EB14-9B49-B5A1-34F1-851E8301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283" y="2271750"/>
            <a:ext cx="3162300" cy="8509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AEC448F-7120-72EA-5082-AAFF1F24442E}"/>
              </a:ext>
            </a:extLst>
          </p:cNvPr>
          <p:cNvSpPr/>
          <p:nvPr/>
        </p:nvSpPr>
        <p:spPr>
          <a:xfrm>
            <a:off x="5591944" y="3079912"/>
            <a:ext cx="1152129" cy="6053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5239F7-4F37-E94C-90CF-168630A840A8}"/>
              </a:ext>
            </a:extLst>
          </p:cNvPr>
          <p:cNvSpPr txBox="1"/>
          <p:nvPr/>
        </p:nvSpPr>
        <p:spPr>
          <a:xfrm>
            <a:off x="5843826" y="42087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真实梯度，已知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85AC23E-8C6F-CF8A-B8F5-AFD657C92214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168008" y="3704359"/>
            <a:ext cx="576065" cy="5043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9FF24A0-75C9-0C51-F4EC-1F684508627D}"/>
              </a:ext>
            </a:extLst>
          </p:cNvPr>
          <p:cNvCxnSpPr/>
          <p:nvPr/>
        </p:nvCxnSpPr>
        <p:spPr>
          <a:xfrm>
            <a:off x="5015880" y="2000795"/>
            <a:ext cx="0" cy="27365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748ACC0D-FD4C-8EE9-8CC5-A0CF3850C26A}"/>
              </a:ext>
            </a:extLst>
          </p:cNvPr>
          <p:cNvCxnSpPr/>
          <p:nvPr/>
        </p:nvCxnSpPr>
        <p:spPr>
          <a:xfrm>
            <a:off x="3719736" y="2001004"/>
            <a:ext cx="0" cy="27365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BAC57E23-C8C3-D96F-F1E0-630A8BBDEC6D}"/>
              </a:ext>
            </a:extLst>
          </p:cNvPr>
          <p:cNvCxnSpPr/>
          <p:nvPr/>
        </p:nvCxnSpPr>
        <p:spPr>
          <a:xfrm>
            <a:off x="2364996" y="2001004"/>
            <a:ext cx="0" cy="27365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下弧形箭头 30">
            <a:extLst>
              <a:ext uri="{FF2B5EF4-FFF2-40B4-BE49-F238E27FC236}">
                <a16:creationId xmlns:a16="http://schemas.microsoft.com/office/drawing/2014/main" id="{BDACB34D-3428-4CA5-2D61-D85F38170F21}"/>
              </a:ext>
            </a:extLst>
          </p:cNvPr>
          <p:cNvSpPr/>
          <p:nvPr/>
        </p:nvSpPr>
        <p:spPr>
          <a:xfrm flipH="1">
            <a:off x="4367808" y="2324509"/>
            <a:ext cx="1270497" cy="60530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32" name="下弧形箭头 31">
            <a:extLst>
              <a:ext uri="{FF2B5EF4-FFF2-40B4-BE49-F238E27FC236}">
                <a16:creationId xmlns:a16="http://schemas.microsoft.com/office/drawing/2014/main" id="{554DB1EA-5B4E-7D44-EB62-2ED38708D244}"/>
              </a:ext>
            </a:extLst>
          </p:cNvPr>
          <p:cNvSpPr/>
          <p:nvPr/>
        </p:nvSpPr>
        <p:spPr>
          <a:xfrm flipH="1">
            <a:off x="3084487" y="2301007"/>
            <a:ext cx="1270497" cy="60530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33" name="下弧形箭头 32">
            <a:extLst>
              <a:ext uri="{FF2B5EF4-FFF2-40B4-BE49-F238E27FC236}">
                <a16:creationId xmlns:a16="http://schemas.microsoft.com/office/drawing/2014/main" id="{BBB05CBA-52FD-9704-D0DC-D2802637AE9C}"/>
              </a:ext>
            </a:extLst>
          </p:cNvPr>
          <p:cNvSpPr/>
          <p:nvPr/>
        </p:nvSpPr>
        <p:spPr>
          <a:xfrm flipH="1">
            <a:off x="1729747" y="2289036"/>
            <a:ext cx="1270497" cy="605305"/>
          </a:xfrm>
          <a:prstGeom prst="curved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E6DBA3-AD4C-7A52-1B66-E48AEFF065ED}"/>
              </a:ext>
            </a:extLst>
          </p:cNvPr>
          <p:cNvSpPr txBox="1"/>
          <p:nvPr/>
        </p:nvSpPr>
        <p:spPr>
          <a:xfrm>
            <a:off x="623392" y="6289575"/>
            <a:ext cx="964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Zhang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“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Survey on Gradient Inversion: Attacks, </a:t>
            </a:r>
            <a:r>
              <a:rPr lang="en-AU" altLang="zh-CN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Defenses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Future Directions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.” 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83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CB171-23AB-80FA-F1E8-35E185D9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白盒窃取：递归逆向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D8CADF-8439-1A0A-4FB1-A6A75F24909C}"/>
              </a:ext>
            </a:extLst>
          </p:cNvPr>
          <p:cNvSpPr txBox="1"/>
          <p:nvPr/>
        </p:nvSpPr>
        <p:spPr>
          <a:xfrm>
            <a:off x="5214989" y="1164479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</a:rPr>
              <a:t>已有工作汇总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1436B5-9963-FA98-51EF-1B0F54225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1969472"/>
            <a:ext cx="10873208" cy="9827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CF7722-C3FE-9409-F853-B8A5E1F0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5" y="3139423"/>
            <a:ext cx="10873207" cy="20897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DCACBD-7B91-0EDE-E6FB-021645E80599}"/>
              </a:ext>
            </a:extLst>
          </p:cNvPr>
          <p:cNvSpPr txBox="1"/>
          <p:nvPr/>
        </p:nvSpPr>
        <p:spPr>
          <a:xfrm>
            <a:off x="623392" y="6289575"/>
            <a:ext cx="964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Zhang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“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Survey on Gradient Inversion: Attacks, </a:t>
            </a:r>
            <a:r>
              <a:rPr lang="en-AU" altLang="zh-CN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Defenses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Future Directions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.” 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772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71BAD-F863-6ABD-8ED1-F0F3B865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白盒防御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6E4D47-B3BE-C96A-268B-FA782093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77" y="1727263"/>
            <a:ext cx="9066310" cy="4074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BC294F-2E8A-CE35-D764-C2B701694165}"/>
              </a:ext>
            </a:extLst>
          </p:cNvPr>
          <p:cNvSpPr txBox="1"/>
          <p:nvPr/>
        </p:nvSpPr>
        <p:spPr>
          <a:xfrm>
            <a:off x="5214989" y="1164479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</a:rPr>
              <a:t>已有工作汇总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A875D6-0C4F-CCD4-0DD9-3A241D97FA16}"/>
              </a:ext>
            </a:extLst>
          </p:cNvPr>
          <p:cNvSpPr txBox="1"/>
          <p:nvPr/>
        </p:nvSpPr>
        <p:spPr>
          <a:xfrm>
            <a:off x="623392" y="6309320"/>
            <a:ext cx="964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Zhang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“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Survey on Gradient Inversion: Attacks, </a:t>
            </a:r>
            <a:r>
              <a:rPr lang="en-AU" altLang="zh-CN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Defenses</a:t>
            </a:r>
            <a:r>
              <a:rPr lang="en-AU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Future Directions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.” 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75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Week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Data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Extraction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Attack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Defense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b="1" dirty="0"/>
              <a:t>Model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Stealing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Attack</a:t>
            </a:r>
          </a:p>
          <a:p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Future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742476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877F-678E-4601-9744-74E0C909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AI </a:t>
            </a:r>
            <a:r>
              <a:rPr kumimoji="1" lang="zh-CN" altLang="en-US" dirty="0"/>
              <a:t>模型训练代价高昂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EFA57D8-27FE-5875-93AF-56DBFB26384D}"/>
              </a:ext>
            </a:extLst>
          </p:cNvPr>
          <p:cNvGrpSpPr/>
          <p:nvPr/>
        </p:nvGrpSpPr>
        <p:grpSpPr>
          <a:xfrm>
            <a:off x="2333138" y="1466029"/>
            <a:ext cx="7350141" cy="1116646"/>
            <a:chOff x="1313626" y="867542"/>
            <a:chExt cx="7350141" cy="111664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6D25EDD-0620-B832-AB2E-8159533C0836}"/>
                </a:ext>
              </a:extLst>
            </p:cNvPr>
            <p:cNvGrpSpPr/>
            <p:nvPr/>
          </p:nvGrpSpPr>
          <p:grpSpPr>
            <a:xfrm>
              <a:off x="1313626" y="867542"/>
              <a:ext cx="7350141" cy="1116646"/>
              <a:chOff x="939755" y="638931"/>
              <a:chExt cx="8028893" cy="1290995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82BDD238-AFB7-6E88-51EF-458F14E52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755" y="638931"/>
                <a:ext cx="1410924" cy="12909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乘 8">
                <a:extLst>
                  <a:ext uri="{FF2B5EF4-FFF2-40B4-BE49-F238E27FC236}">
                    <a16:creationId xmlns:a16="http://schemas.microsoft.com/office/drawing/2014/main" id="{D67E5364-511F-0780-441E-BB01DAABBC46}"/>
                  </a:ext>
                </a:extLst>
              </p:cNvPr>
              <p:cNvSpPr/>
              <p:nvPr/>
            </p:nvSpPr>
            <p:spPr>
              <a:xfrm>
                <a:off x="2438786" y="1049296"/>
                <a:ext cx="426720" cy="470263"/>
              </a:xfrm>
              <a:prstGeom prst="mathMultiply">
                <a:avLst/>
              </a:prstGeom>
              <a:solidFill>
                <a:srgbClr val="F2F2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7B999FB6-A9C7-B5B3-70A7-CEC1C9309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3613" y="649206"/>
                <a:ext cx="1618387" cy="1212495"/>
              </a:xfrm>
              <a:prstGeom prst="rect">
                <a:avLst/>
              </a:prstGeom>
            </p:spPr>
          </p:pic>
          <p:sp>
            <p:nvSpPr>
              <p:cNvPr id="11" name="右箭头 10">
                <a:extLst>
                  <a:ext uri="{FF2B5EF4-FFF2-40B4-BE49-F238E27FC236}">
                    <a16:creationId xmlns:a16="http://schemas.microsoft.com/office/drawing/2014/main" id="{9DB57285-2CB2-CB73-86D3-FB15536BC159}"/>
                  </a:ext>
                </a:extLst>
              </p:cNvPr>
              <p:cNvSpPr/>
              <p:nvPr/>
            </p:nvSpPr>
            <p:spPr>
              <a:xfrm>
                <a:off x="4935113" y="1142802"/>
                <a:ext cx="1811383" cy="304800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6216B5-F9EB-83F2-BB9F-A8EE04B175A1}"/>
                  </a:ext>
                </a:extLst>
              </p:cNvPr>
              <p:cNvSpPr/>
              <p:nvPr/>
            </p:nvSpPr>
            <p:spPr>
              <a:xfrm>
                <a:off x="6832878" y="747172"/>
                <a:ext cx="2135770" cy="106749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5400" b="1" cap="none" spc="0" dirty="0">
                    <a:ln w="0"/>
                    <a:gradFill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50000">
                          <a:schemeClr val="accent5"/>
                        </a:gs>
                        <a:gs pos="100000">
                          <a:schemeClr val="accent5">
                            <a:lumMod val="60000"/>
                            <a:lumOff val="40000"/>
                          </a:schemeClr>
                        </a:gs>
                      </a:gsLst>
                      <a:lin ang="5400000"/>
                    </a:gradFill>
                    <a:effectLst>
                      <a:reflection blurRad="6350" stA="53000" endA="300" endPos="35500" dir="5400000" sy="-90000" algn="bl" rotWithShape="0"/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BERT</a:t>
                </a:r>
                <a:endParaRPr lang="zh-CN" altLang="en-US" sz="5400" b="1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86BFAEE-5B91-7199-7FFC-E29E68961A66}"/>
                </a:ext>
              </a:extLst>
            </p:cNvPr>
            <p:cNvSpPr txBox="1"/>
            <p:nvPr/>
          </p:nvSpPr>
          <p:spPr>
            <a:xfrm>
              <a:off x="5274408" y="960161"/>
              <a:ext cx="115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Google</a:t>
              </a:r>
              <a:endParaRPr kumimoji="1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07CDCF6-50CA-E228-5349-5C64A0F53622}"/>
                </a:ext>
              </a:extLst>
            </p:cNvPr>
            <p:cNvSpPr txBox="1"/>
            <p:nvPr/>
          </p:nvSpPr>
          <p:spPr>
            <a:xfrm>
              <a:off x="5274408" y="1515163"/>
              <a:ext cx="115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$160</a:t>
              </a:r>
              <a:r>
                <a:rPr kumimoji="1" lang="zh-CN" alt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872F31F-D8D9-8535-1646-6E07B4E96185}"/>
              </a:ext>
            </a:extLst>
          </p:cNvPr>
          <p:cNvSpPr txBox="1"/>
          <p:nvPr/>
        </p:nvSpPr>
        <p:spPr>
          <a:xfrm>
            <a:off x="3624784" y="2866867"/>
            <a:ext cx="6099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大规模、高性能的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模型训练耗费巨大</a:t>
            </a:r>
            <a:endParaRPr lang="en-US" altLang="zh-CN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6849BB2A-9291-6CEC-2E88-0DD29CB11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47" y="3794830"/>
            <a:ext cx="2469867" cy="18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A9C1A38-9FF7-5708-FE2C-C04E489DC2AF}"/>
              </a:ext>
            </a:extLst>
          </p:cNvPr>
          <p:cNvSpPr txBox="1"/>
          <p:nvPr/>
        </p:nvSpPr>
        <p:spPr>
          <a:xfrm>
            <a:off x="2230764" y="5835531"/>
            <a:ext cx="1362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数据资源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Picture 4" descr="See the source image">
            <a:extLst>
              <a:ext uri="{FF2B5EF4-FFF2-40B4-BE49-F238E27FC236}">
                <a16:creationId xmlns:a16="http://schemas.microsoft.com/office/drawing/2014/main" id="{A60824BA-5ADC-4505-DB00-FEF82A385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8354" y1="56705" x2="18354" y2="56705"/>
                        <a14:foregroundMark x1="12658" y1="55939" x2="12658" y2="55939"/>
                        <a14:foregroundMark x1="86076" y1="45977" x2="86076" y2="45977"/>
                        <a14:foregroundMark x1="12025" y1="62452" x2="12025" y2="62452"/>
                        <a14:foregroundMark x1="12447" y1="48276" x2="22996" y2="62069"/>
                        <a14:foregroundMark x1="22996" y1="62069" x2="33544" y2="63218"/>
                        <a14:foregroundMark x1="83122" y1="26437" x2="83122" y2="26437"/>
                        <a14:backgroundMark x1="33333" y1="75096" x2="33333" y2="75096"/>
                        <a14:backgroundMark x1="25316" y1="70115" x2="25316" y2="70115"/>
                        <a14:backgroundMark x1="56962" y1="86207" x2="82911" y2="86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4203"/>
          <a:stretch/>
        </p:blipFill>
        <p:spPr bwMode="auto">
          <a:xfrm>
            <a:off x="4509698" y="4027896"/>
            <a:ext cx="3230827" cy="117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A40EE4C-B90E-2B5E-4083-AB981923DA10}"/>
              </a:ext>
            </a:extLst>
          </p:cNvPr>
          <p:cNvSpPr txBox="1"/>
          <p:nvPr/>
        </p:nvSpPr>
        <p:spPr>
          <a:xfrm>
            <a:off x="5651144" y="58217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计算资源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FF564A-7140-A9AA-1071-EACA443A5FF3}"/>
              </a:ext>
            </a:extLst>
          </p:cNvPr>
          <p:cNvSpPr txBox="1"/>
          <p:nvPr/>
        </p:nvSpPr>
        <p:spPr>
          <a:xfrm>
            <a:off x="9095384" y="58217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人力资源</a:t>
            </a:r>
          </a:p>
        </p:txBody>
      </p:sp>
      <p:pic>
        <p:nvPicPr>
          <p:cNvPr id="19" name="Picture 6" descr="See the source image">
            <a:extLst>
              <a:ext uri="{FF2B5EF4-FFF2-40B4-BE49-F238E27FC236}">
                <a16:creationId xmlns:a16="http://schemas.microsoft.com/office/drawing/2014/main" id="{2B312598-18FE-FFF5-B453-53FE93BC1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6"/>
          <a:stretch/>
        </p:blipFill>
        <p:spPr bwMode="auto">
          <a:xfrm>
            <a:off x="8569537" y="3640828"/>
            <a:ext cx="2105702" cy="204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44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6DEED-57A0-174B-5655-D85867CF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模型窃取的动机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0E5AD0-52DD-713D-0F5A-6CBD16F98AF5}"/>
              </a:ext>
            </a:extLst>
          </p:cNvPr>
          <p:cNvSpPr txBox="1"/>
          <p:nvPr/>
        </p:nvSpPr>
        <p:spPr>
          <a:xfrm>
            <a:off x="7971234" y="4322676"/>
            <a:ext cx="30142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巨大的商业价值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尽量保持模型性能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不希望被发现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B3ABF8-426A-F48B-ECC7-C5E1E708F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1" t="28833" r="3701" b="3791"/>
          <a:stretch/>
        </p:blipFill>
        <p:spPr>
          <a:xfrm>
            <a:off x="8400989" y="2423546"/>
            <a:ext cx="1713537" cy="168734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16281A0-9295-ECD4-57EE-93A00D011721}"/>
              </a:ext>
            </a:extLst>
          </p:cNvPr>
          <p:cNvGrpSpPr/>
          <p:nvPr/>
        </p:nvGrpSpPr>
        <p:grpSpPr>
          <a:xfrm>
            <a:off x="1314912" y="1283344"/>
            <a:ext cx="3811449" cy="2872627"/>
            <a:chOff x="1564629" y="4065144"/>
            <a:chExt cx="3903559" cy="294204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87B4600-0EC8-1CEC-D1DE-F261A1E9E434}"/>
                </a:ext>
              </a:extLst>
            </p:cNvPr>
            <p:cNvSpPr txBox="1"/>
            <p:nvPr/>
          </p:nvSpPr>
          <p:spPr>
            <a:xfrm>
              <a:off x="2750372" y="6153374"/>
              <a:ext cx="0" cy="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25000" lnSpcReduction="20000"/>
            </a:bodyPr>
            <a:lstStyle/>
            <a:p>
              <a:pPr algn="l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8" name="Picture 2" descr="See the source image">
              <a:extLst>
                <a:ext uri="{FF2B5EF4-FFF2-40B4-BE49-F238E27FC236}">
                  <a16:creationId xmlns:a16="http://schemas.microsoft.com/office/drawing/2014/main" id="{9DED76EB-AB36-588F-16AC-4B09D1638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835" y="4898097"/>
              <a:ext cx="1140353" cy="682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See the source image">
              <a:extLst>
                <a:ext uri="{FF2B5EF4-FFF2-40B4-BE49-F238E27FC236}">
                  <a16:creationId xmlns:a16="http://schemas.microsoft.com/office/drawing/2014/main" id="{A87422FC-A5FC-F11C-A6C8-8218794EC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629" y="4065144"/>
              <a:ext cx="2222542" cy="2222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See the source image">
              <a:extLst>
                <a:ext uri="{FF2B5EF4-FFF2-40B4-BE49-F238E27FC236}">
                  <a16:creationId xmlns:a16="http://schemas.microsoft.com/office/drawing/2014/main" id="{D1F05DB3-799F-CA6D-F042-C1F7AFD3E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842" y="6006285"/>
              <a:ext cx="957155" cy="957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ee the source image">
              <a:extLst>
                <a:ext uri="{FF2B5EF4-FFF2-40B4-BE49-F238E27FC236}">
                  <a16:creationId xmlns:a16="http://schemas.microsoft.com/office/drawing/2014/main" id="{CC789C0D-9196-993E-B6C9-581907E57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114" y="5962534"/>
              <a:ext cx="1846774" cy="1044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2C96718-67E7-2324-9A12-09A9371105AC}"/>
              </a:ext>
            </a:extLst>
          </p:cNvPr>
          <p:cNvSpPr txBox="1"/>
          <p:nvPr/>
        </p:nvSpPr>
        <p:spPr>
          <a:xfrm>
            <a:off x="2504388" y="4476564"/>
            <a:ext cx="1938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宝贵的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084F3A-8029-605D-8FC4-5A5FE32E0939}"/>
              </a:ext>
            </a:extLst>
          </p:cNvPr>
          <p:cNvSpPr txBox="1"/>
          <p:nvPr/>
        </p:nvSpPr>
        <p:spPr>
          <a:xfrm>
            <a:off x="5920890" y="2630303"/>
            <a:ext cx="18031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模型窃取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为其所用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2A2EE049-C8DA-B140-5873-E158DAE23717}"/>
              </a:ext>
            </a:extLst>
          </p:cNvPr>
          <p:cNvSpPr/>
          <p:nvPr/>
        </p:nvSpPr>
        <p:spPr>
          <a:xfrm>
            <a:off x="5766228" y="3004143"/>
            <a:ext cx="1658251" cy="2636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4" descr="See the source image">
            <a:extLst>
              <a:ext uri="{FF2B5EF4-FFF2-40B4-BE49-F238E27FC236}">
                <a16:creationId xmlns:a16="http://schemas.microsoft.com/office/drawing/2014/main" id="{6874EFB3-98C9-60EF-6417-BDBAB4A4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404" y="2779900"/>
            <a:ext cx="1184088" cy="102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7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Week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b="1" dirty="0"/>
              <a:t>Data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Extraction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Attack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&amp;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Defense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Stealing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Attack</a:t>
            </a:r>
          </a:p>
          <a:p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Future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878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02C28-B246-715C-35D2-7C04D47D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模型窃取的方式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28C10F-A538-120D-B12A-94AF21754BBE}"/>
              </a:ext>
            </a:extLst>
          </p:cNvPr>
          <p:cNvGrpSpPr/>
          <p:nvPr/>
        </p:nvGrpSpPr>
        <p:grpSpPr>
          <a:xfrm>
            <a:off x="1281812" y="1361868"/>
            <a:ext cx="4304283" cy="1534784"/>
            <a:chOff x="609294" y="726577"/>
            <a:chExt cx="3743274" cy="1370630"/>
          </a:xfrm>
        </p:grpSpPr>
        <p:sp>
          <p:nvSpPr>
            <p:cNvPr id="5" name="右箭头 4">
              <a:extLst>
                <a:ext uri="{FF2B5EF4-FFF2-40B4-BE49-F238E27FC236}">
                  <a16:creationId xmlns:a16="http://schemas.microsoft.com/office/drawing/2014/main" id="{E81CB1CC-66F9-5AFC-0D0F-4B95DD059F8E}"/>
                </a:ext>
              </a:extLst>
            </p:cNvPr>
            <p:cNvSpPr/>
            <p:nvPr/>
          </p:nvSpPr>
          <p:spPr>
            <a:xfrm>
              <a:off x="2219621" y="1428206"/>
              <a:ext cx="522514" cy="182880"/>
            </a:xfrm>
            <a:prstGeom prst="rightArrow">
              <a:avLst/>
            </a:prstGeom>
            <a:solidFill>
              <a:srgbClr val="F2F2F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CB3958-FF82-5190-5708-76F1A8DA6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334" t="8823" r="37383" b="29136"/>
            <a:stretch/>
          </p:blipFill>
          <p:spPr>
            <a:xfrm>
              <a:off x="2279237" y="906744"/>
              <a:ext cx="390644" cy="427286"/>
            </a:xfrm>
            <a:prstGeom prst="rect">
              <a:avLst/>
            </a:prstGeom>
            <a:ln w="28575">
              <a:solidFill>
                <a:srgbClr val="C00000"/>
              </a:solidFill>
              <a:prstDash val="dash"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9DB5103-E724-0530-EC8E-B56838758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9452" y="941105"/>
              <a:ext cx="1543116" cy="115610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B5D62D0-1B3E-5822-5EBD-6E5DDE716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294" y="941105"/>
              <a:ext cx="1543115" cy="1156101"/>
            </a:xfrm>
            <a:prstGeom prst="rect">
              <a:avLst/>
            </a:prstGeom>
          </p:spPr>
        </p:pic>
        <p:pic>
          <p:nvPicPr>
            <p:cNvPr id="9" name="图形 8" descr="橡皮擦">
              <a:extLst>
                <a:ext uri="{FF2B5EF4-FFF2-40B4-BE49-F238E27FC236}">
                  <a16:creationId xmlns:a16="http://schemas.microsoft.com/office/drawing/2014/main" id="{F3F96EA5-A447-4C1F-1515-CF1B317E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8293" y="726577"/>
              <a:ext cx="284283" cy="284283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925D72-2922-B9F8-4A59-43A12B2DDB0D}"/>
              </a:ext>
            </a:extLst>
          </p:cNvPr>
          <p:cNvGrpSpPr/>
          <p:nvPr/>
        </p:nvGrpSpPr>
        <p:grpSpPr>
          <a:xfrm>
            <a:off x="6341609" y="1416703"/>
            <a:ext cx="4473074" cy="1546044"/>
            <a:chOff x="4959754" y="757858"/>
            <a:chExt cx="3760162" cy="140514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131BA34-41B1-1E4E-00FE-9264A61AB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9754" y="941105"/>
              <a:ext cx="1544400" cy="1157064"/>
            </a:xfrm>
            <a:prstGeom prst="rect">
              <a:avLst/>
            </a:prstGeom>
          </p:spPr>
        </p:pic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CC3B8189-6417-4661-40B5-76843AF706B5}"/>
                </a:ext>
              </a:extLst>
            </p:cNvPr>
            <p:cNvSpPr/>
            <p:nvPr/>
          </p:nvSpPr>
          <p:spPr>
            <a:xfrm>
              <a:off x="6574980" y="1428206"/>
              <a:ext cx="522514" cy="182880"/>
            </a:xfrm>
            <a:prstGeom prst="rightArrow">
              <a:avLst/>
            </a:prstGeom>
            <a:solidFill>
              <a:srgbClr val="F2F2F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F28E569-CA34-E4C3-9924-E7881FFA1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334" t="8823" r="37383" b="29136"/>
            <a:stretch/>
          </p:blipFill>
          <p:spPr>
            <a:xfrm>
              <a:off x="6644829" y="941105"/>
              <a:ext cx="392400" cy="429207"/>
            </a:xfrm>
            <a:prstGeom prst="rect">
              <a:avLst/>
            </a:prstGeom>
            <a:ln w="28575">
              <a:solidFill>
                <a:srgbClr val="C00000"/>
              </a:solidFill>
              <a:prstDash val="dash"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5BBC216-7CAB-F166-4359-3B92C908C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5520" y="1005938"/>
              <a:ext cx="1544396" cy="1157060"/>
            </a:xfrm>
            <a:prstGeom prst="rect">
              <a:avLst/>
            </a:prstGeom>
          </p:spPr>
        </p:pic>
        <p:pic>
          <p:nvPicPr>
            <p:cNvPr id="15" name="图形 14" descr="剪刀">
              <a:extLst>
                <a:ext uri="{FF2B5EF4-FFF2-40B4-BE49-F238E27FC236}">
                  <a16:creationId xmlns:a16="http://schemas.microsoft.com/office/drawing/2014/main" id="{10C0DF23-40ED-BD36-1EA2-84F5EED86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65642" y="757858"/>
              <a:ext cx="342080" cy="34208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48EF1CF-1D50-8A93-7762-4003E6D9861B}"/>
              </a:ext>
            </a:extLst>
          </p:cNvPr>
          <p:cNvGrpSpPr/>
          <p:nvPr/>
        </p:nvGrpSpPr>
        <p:grpSpPr>
          <a:xfrm>
            <a:off x="2178308" y="3584265"/>
            <a:ext cx="7421864" cy="1860959"/>
            <a:chOff x="826905" y="2452849"/>
            <a:chExt cx="7660963" cy="2156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382F3EB-EC4D-A2AF-9017-03F0E1E9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6905" y="2903349"/>
              <a:ext cx="1912648" cy="143295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D88EC21-8BBE-B6DC-891C-248CCEDD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0687" y="3083300"/>
              <a:ext cx="1257971" cy="942472"/>
            </a:xfrm>
            <a:prstGeom prst="rect">
              <a:avLst/>
            </a:prstGeom>
          </p:spPr>
        </p:pic>
        <p:sp>
          <p:nvSpPr>
            <p:cNvPr id="19" name="右箭头 18">
              <a:extLst>
                <a:ext uri="{FF2B5EF4-FFF2-40B4-BE49-F238E27FC236}">
                  <a16:creationId xmlns:a16="http://schemas.microsoft.com/office/drawing/2014/main" id="{A5B9590A-88DC-A6C6-8EB6-1E988DC3D1C4}"/>
                </a:ext>
              </a:extLst>
            </p:cNvPr>
            <p:cNvSpPr/>
            <p:nvPr/>
          </p:nvSpPr>
          <p:spPr>
            <a:xfrm>
              <a:off x="2806731" y="3486447"/>
              <a:ext cx="522514" cy="182880"/>
            </a:xfrm>
            <a:prstGeom prst="rightArrow">
              <a:avLst/>
            </a:prstGeom>
            <a:solidFill>
              <a:srgbClr val="F2F2F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右箭头 19">
              <a:extLst>
                <a:ext uri="{FF2B5EF4-FFF2-40B4-BE49-F238E27FC236}">
                  <a16:creationId xmlns:a16="http://schemas.microsoft.com/office/drawing/2014/main" id="{5FAABC3D-CFE2-30B9-D690-D792CEBD8F62}"/>
                </a:ext>
              </a:extLst>
            </p:cNvPr>
            <p:cNvSpPr/>
            <p:nvPr/>
          </p:nvSpPr>
          <p:spPr>
            <a:xfrm>
              <a:off x="4949553" y="3471919"/>
              <a:ext cx="943291" cy="226364"/>
            </a:xfrm>
            <a:prstGeom prst="rightArrow">
              <a:avLst/>
            </a:prstGeom>
            <a:solidFill>
              <a:srgbClr val="F2F2F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下箭头 20">
              <a:extLst>
                <a:ext uri="{FF2B5EF4-FFF2-40B4-BE49-F238E27FC236}">
                  <a16:creationId xmlns:a16="http://schemas.microsoft.com/office/drawing/2014/main" id="{29BC429B-0578-CBEB-D873-CF5EA8C64AA0}"/>
                </a:ext>
              </a:extLst>
            </p:cNvPr>
            <p:cNvSpPr/>
            <p:nvPr/>
          </p:nvSpPr>
          <p:spPr>
            <a:xfrm>
              <a:off x="4076387" y="2880858"/>
              <a:ext cx="138747" cy="153622"/>
            </a:xfrm>
            <a:prstGeom prst="downArrow">
              <a:avLst/>
            </a:prstGeom>
            <a:solidFill>
              <a:srgbClr val="2128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下箭头 21">
              <a:extLst>
                <a:ext uri="{FF2B5EF4-FFF2-40B4-BE49-F238E27FC236}">
                  <a16:creationId xmlns:a16="http://schemas.microsoft.com/office/drawing/2014/main" id="{7FC2D50C-67D8-0C23-DB6D-2B4A9FCC0D46}"/>
                </a:ext>
              </a:extLst>
            </p:cNvPr>
            <p:cNvSpPr/>
            <p:nvPr/>
          </p:nvSpPr>
          <p:spPr>
            <a:xfrm>
              <a:off x="4076386" y="4088028"/>
              <a:ext cx="138747" cy="153622"/>
            </a:xfrm>
            <a:prstGeom prst="downArrow">
              <a:avLst/>
            </a:prstGeom>
            <a:solidFill>
              <a:srgbClr val="2128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47CC91C-71C3-539F-E4C9-8275DBEB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38054" y="2964308"/>
              <a:ext cx="2449814" cy="1221917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34EAA6F-05B5-6EF5-9A54-36061B0C1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334" t="8823" r="37383" b="29136"/>
            <a:stretch/>
          </p:blipFill>
          <p:spPr>
            <a:xfrm>
              <a:off x="5222591" y="2969011"/>
              <a:ext cx="391663" cy="428400"/>
            </a:xfrm>
            <a:prstGeom prst="rect">
              <a:avLst/>
            </a:prstGeom>
            <a:ln w="28575">
              <a:solidFill>
                <a:srgbClr val="C00000"/>
              </a:solidFill>
              <a:prstDash val="dash"/>
            </a:ln>
          </p:spPr>
        </p:pic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38C5FB93-8262-8E4D-36D8-7CEC18CEA467}"/>
                </a:ext>
              </a:extLst>
            </p:cNvPr>
            <p:cNvSpPr/>
            <p:nvPr/>
          </p:nvSpPr>
          <p:spPr>
            <a:xfrm>
              <a:off x="3463576" y="3058898"/>
              <a:ext cx="1403642" cy="995018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7E699EA-0781-9283-2955-BD04F2B88D5B}"/>
                </a:ext>
              </a:extLst>
            </p:cNvPr>
            <p:cNvSpPr txBox="1"/>
            <p:nvPr/>
          </p:nvSpPr>
          <p:spPr>
            <a:xfrm>
              <a:off x="3825145" y="2452849"/>
              <a:ext cx="898498" cy="42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输入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5D9D5AF-4385-5FB3-32E8-7D30FBF64DB9}"/>
                </a:ext>
              </a:extLst>
            </p:cNvPr>
            <p:cNvSpPr txBox="1"/>
            <p:nvPr/>
          </p:nvSpPr>
          <p:spPr>
            <a:xfrm>
              <a:off x="3825145" y="4181458"/>
              <a:ext cx="680503" cy="42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输出</a:t>
              </a:r>
            </a:p>
          </p:txBody>
        </p:sp>
        <p:pic>
          <p:nvPicPr>
            <p:cNvPr id="28" name="图形 27" descr="搏动的心">
              <a:extLst>
                <a:ext uri="{FF2B5EF4-FFF2-40B4-BE49-F238E27FC236}">
                  <a16:creationId xmlns:a16="http://schemas.microsoft.com/office/drawing/2014/main" id="{97D709E5-D40B-D383-1B2B-BA192CEA2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32004" y="2796190"/>
              <a:ext cx="345640" cy="345640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92D83BB9-F985-FC6B-97FD-DE40C4F1110C}"/>
              </a:ext>
            </a:extLst>
          </p:cNvPr>
          <p:cNvSpPr txBox="1"/>
          <p:nvPr/>
        </p:nvSpPr>
        <p:spPr>
          <a:xfrm>
            <a:off x="2967060" y="992535"/>
            <a:ext cx="235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模型微调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10E063D-906E-1787-3B8F-B9001B8DF11A}"/>
              </a:ext>
            </a:extLst>
          </p:cNvPr>
          <p:cNvSpPr txBox="1"/>
          <p:nvPr/>
        </p:nvSpPr>
        <p:spPr>
          <a:xfrm>
            <a:off x="8178821" y="1015522"/>
            <a:ext cx="235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模型剪枝</a:t>
            </a:r>
            <a:endPara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3A837A8-11B1-8D69-F85D-C1FA63946CFF}"/>
              </a:ext>
            </a:extLst>
          </p:cNvPr>
          <p:cNvSpPr txBox="1"/>
          <p:nvPr/>
        </p:nvSpPr>
        <p:spPr>
          <a:xfrm>
            <a:off x="6172288" y="3474337"/>
            <a:ext cx="235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窃取攻击</a:t>
            </a:r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B27E0883-E3BD-160E-7167-047ED38E9D2C}"/>
              </a:ext>
            </a:extLst>
          </p:cNvPr>
          <p:cNvCxnSpPr/>
          <p:nvPr/>
        </p:nvCxnSpPr>
        <p:spPr>
          <a:xfrm>
            <a:off x="793023" y="3171398"/>
            <a:ext cx="10192435" cy="0"/>
          </a:xfrm>
          <a:prstGeom prst="line">
            <a:avLst/>
          </a:prstGeom>
          <a:ln w="38100">
            <a:solidFill>
              <a:schemeClr val="accent1">
                <a:alpha val="50207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56CC7D9-279C-B718-17DD-68B65C592715}"/>
              </a:ext>
            </a:extLst>
          </p:cNvPr>
          <p:cNvSpPr txBox="1"/>
          <p:nvPr/>
        </p:nvSpPr>
        <p:spPr>
          <a:xfrm>
            <a:off x="248639" y="5877272"/>
            <a:ext cx="11687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Stealing machine learning models via prediction APIs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AU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USENIX Security,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2016;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AU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Practical black-box attacks against machine learning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AU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ASIACCS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2017;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AU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Knockoff nets: Stealing functionality of black-box models</a:t>
            </a:r>
            <a:r>
              <a:rPr kumimoji="1"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</a:t>
            </a:r>
            <a:r>
              <a: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CVPR,</a:t>
            </a:r>
            <a:r>
              <a: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2019;</a:t>
            </a:r>
            <a:r>
              <a: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AU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Maze: Data-free model stealing attack using zeroth-order gradient estimation</a:t>
            </a:r>
            <a:r>
              <a:rPr kumimoji="1"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</a:t>
            </a:r>
            <a:r>
              <a: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CVPR,</a:t>
            </a:r>
            <a:r>
              <a: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2021;</a:t>
            </a:r>
            <a:endParaRPr kumimoji="1" lang="en-AU" altLang="zh-CN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86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18C2A-DE96-D6DE-C22A-2C21FFA3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基于方程式求解的攻击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55A431-A30E-32A2-DB78-92E10EC81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76" y="2187953"/>
            <a:ext cx="9326199" cy="350842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9C22665-69DF-4EA7-16F7-AA2BCAD84958}"/>
              </a:ext>
            </a:extLst>
          </p:cNvPr>
          <p:cNvSpPr txBox="1"/>
          <p:nvPr/>
        </p:nvSpPr>
        <p:spPr>
          <a:xfrm>
            <a:off x="5214989" y="1164479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</a:rPr>
              <a:t>攻击思路示例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321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基于方程式求解的攻击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7175C-5208-2FE3-44C4-5417283B1008}"/>
              </a:ext>
            </a:extLst>
          </p:cNvPr>
          <p:cNvSpPr txBox="1"/>
          <p:nvPr/>
        </p:nvSpPr>
        <p:spPr>
          <a:xfrm>
            <a:off x="712778" y="6237312"/>
            <a:ext cx="840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Tramèr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Florian, et al. "Stealing machine learning models via prediction {APIs}." 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USENIX Security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2016.</a:t>
            </a:r>
            <a:endParaRPr kumimoji="1"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45DC30-AE4F-1BBF-1B8E-60E96DD1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64" y="1755598"/>
            <a:ext cx="6932669" cy="16734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216B3B-E870-A580-0CF2-20E9ABDE9332}"/>
              </a:ext>
            </a:extLst>
          </p:cNvPr>
          <p:cNvSpPr txBox="1"/>
          <p:nvPr/>
        </p:nvSpPr>
        <p:spPr>
          <a:xfrm>
            <a:off x="2689457" y="1260877"/>
            <a:ext cx="6813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400" b="1" dirty="0">
                <a:solidFill>
                  <a:srgbClr val="C00000"/>
                </a:solidFill>
              </a:rPr>
              <a:t>100%</a:t>
            </a:r>
            <a:r>
              <a:rPr kumimoji="1" lang="zh-CN" altLang="en-US" sz="2400" b="1" dirty="0">
                <a:solidFill>
                  <a:srgbClr val="C00000"/>
                </a:solidFill>
              </a:rPr>
              <a:t>窃取某些商业模型所需的查询数和时间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576487-8DB3-4D20-7E6D-EE605622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622" y="3429000"/>
            <a:ext cx="5828756" cy="233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69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基于方程式求解的攻击：窃取参数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16B3B-E870-A580-0CF2-20E9ABDE9332}"/>
              </a:ext>
            </a:extLst>
          </p:cNvPr>
          <p:cNvSpPr txBox="1"/>
          <p:nvPr/>
        </p:nvSpPr>
        <p:spPr>
          <a:xfrm>
            <a:off x="5214988" y="123282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400" b="1" dirty="0"/>
              <a:t>攻击算法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AD31F9-EB80-89D8-CDCA-4EA01860B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3050861"/>
            <a:ext cx="3024336" cy="7109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CD0675-BF18-F1FC-7B02-A8CED42D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416" y="2380516"/>
            <a:ext cx="4580138" cy="16921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8817F33-44C3-74E6-F190-2A84092A8DDA}"/>
              </a:ext>
            </a:extLst>
          </p:cNvPr>
          <p:cNvSpPr txBox="1"/>
          <p:nvPr/>
        </p:nvSpPr>
        <p:spPr>
          <a:xfrm>
            <a:off x="6672064" y="2361784"/>
            <a:ext cx="5040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参数个数为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d+1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个输入，构造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d+1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个下列方程</a:t>
            </a:r>
            <a:endParaRPr lang="en-US" altLang="zh-CN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6C9B094-DFD5-9C10-9DCC-25B1FA8F3DAF}"/>
                  </a:ext>
                </a:extLst>
              </p:cNvPr>
              <p:cNvSpPr txBox="1"/>
              <p:nvPr/>
            </p:nvSpPr>
            <p:spPr>
              <a:xfrm>
                <a:off x="6672064" y="3732060"/>
                <a:ext cx="5040560" cy="40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求解方程得到</a:t>
                </a:r>
                <a14:m>
                  <m:oMath xmlns:m="http://schemas.openxmlformats.org/officeDocument/2006/math">
                    <m:r>
                      <a:rPr lang="en-AU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US" altLang="zh-CN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6C9B094-DFD5-9C10-9DCC-25B1FA8F3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3732060"/>
                <a:ext cx="5040560" cy="407099"/>
              </a:xfrm>
              <a:prstGeom prst="rect">
                <a:avLst/>
              </a:prstGeom>
              <a:blipFill>
                <a:blip r:embed="rId4"/>
                <a:stretch>
                  <a:fillRect l="-1005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>
            <a:extLst>
              <a:ext uri="{FF2B5EF4-FFF2-40B4-BE49-F238E27FC236}">
                <a16:creationId xmlns:a16="http://schemas.microsoft.com/office/drawing/2014/main" id="{8DF87A74-BE17-069D-0616-F85E704C7493}"/>
              </a:ext>
            </a:extLst>
          </p:cNvPr>
          <p:cNvSpPr/>
          <p:nvPr/>
        </p:nvSpPr>
        <p:spPr>
          <a:xfrm>
            <a:off x="6528048" y="2258773"/>
            <a:ext cx="5184576" cy="203432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07BFCA-B6C5-DD45-D58B-F17F3C2E21C8}"/>
              </a:ext>
            </a:extLst>
          </p:cNvPr>
          <p:cNvSpPr txBox="1"/>
          <p:nvPr/>
        </p:nvSpPr>
        <p:spPr>
          <a:xfrm>
            <a:off x="1693852" y="4553833"/>
            <a:ext cx="9668391" cy="13234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C00000"/>
                </a:solidFill>
              </a:rPr>
              <a:t>主要特点：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针对传统机器学习模型</a:t>
            </a:r>
            <a:r>
              <a:rPr kumimoji="1" lang="en-US" altLang="zh-CN" sz="2000" dirty="0"/>
              <a:t>:SVM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LR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DT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可精确求解，需要模型返回精确的置信度</a:t>
            </a: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窃取得到的模型还可能泄露训练数据（数据逆向攻击）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EDC9AC-69F4-2AB3-68C9-A8D55D75F59B}"/>
              </a:ext>
            </a:extLst>
          </p:cNvPr>
          <p:cNvSpPr/>
          <p:nvPr/>
        </p:nvSpPr>
        <p:spPr>
          <a:xfrm>
            <a:off x="3935760" y="2545793"/>
            <a:ext cx="635504" cy="15933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AE1B41-0C4D-FD5A-4429-8A479AFF3C4A}"/>
              </a:ext>
            </a:extLst>
          </p:cNvPr>
          <p:cNvSpPr txBox="1"/>
          <p:nvPr/>
        </p:nvSpPr>
        <p:spPr>
          <a:xfrm>
            <a:off x="623392" y="6289575"/>
            <a:ext cx="840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Tramèr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Florian, et al. "Stealing machine learning models via prediction {APIs}." 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USENIX Security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2016.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4443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基于方程式求解的攻击：窃取超参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7175C-5208-2FE3-44C4-5417283B1008}"/>
              </a:ext>
            </a:extLst>
          </p:cNvPr>
          <p:cNvSpPr txBox="1"/>
          <p:nvPr/>
        </p:nvSpPr>
        <p:spPr>
          <a:xfrm>
            <a:off x="603491" y="6289575"/>
            <a:ext cx="10749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Wang,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Binghui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and Neil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Zhenqiang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Gong. "Stealing hyperparameters in machine learning." S&amp;P, 2018.</a:t>
            </a:r>
            <a:endParaRPr kumimoji="1"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16B3B-E870-A580-0CF2-20E9ABDE9332}"/>
              </a:ext>
            </a:extLst>
          </p:cNvPr>
          <p:cNvSpPr txBox="1"/>
          <p:nvPr/>
        </p:nvSpPr>
        <p:spPr>
          <a:xfrm>
            <a:off x="2718312" y="1158920"/>
            <a:ext cx="767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</a:rPr>
              <a:t>攻击思想</a:t>
            </a:r>
            <a:r>
              <a:rPr kumimoji="1" lang="zh-CN" altLang="en-US" sz="2400" b="1" dirty="0"/>
              <a:t>：模型训练完了的状态应该是</a:t>
            </a:r>
            <a:r>
              <a:rPr kumimoji="1" lang="en-US" altLang="zh-CN" sz="2400" b="1" dirty="0">
                <a:solidFill>
                  <a:srgbClr val="C00000"/>
                </a:solidFill>
              </a:rPr>
              <a:t>Loss</a:t>
            </a:r>
            <a:r>
              <a:rPr kumimoji="1" lang="zh-CN" altLang="en-US" sz="2400" b="1" dirty="0">
                <a:solidFill>
                  <a:srgbClr val="C00000"/>
                </a:solidFill>
              </a:rPr>
              <a:t>梯度为</a:t>
            </a:r>
            <a:r>
              <a:rPr kumimoji="1" lang="en-US" altLang="zh-CN" sz="2400" b="1" dirty="0">
                <a:solidFill>
                  <a:srgbClr val="C00000"/>
                </a:solidFill>
              </a:rPr>
              <a:t>0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07BFCA-B6C5-DD45-D58B-F17F3C2E21C8}"/>
                  </a:ext>
                </a:extLst>
              </p:cNvPr>
              <p:cNvSpPr txBox="1"/>
              <p:nvPr/>
            </p:nvSpPr>
            <p:spPr>
              <a:xfrm>
                <a:off x="7059425" y="3549465"/>
                <a:ext cx="4582457" cy="1323439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zh-CN" altLang="en-US" sz="2000" b="1" dirty="0">
                    <a:solidFill>
                      <a:srgbClr val="C00000"/>
                    </a:solidFill>
                  </a:rPr>
                  <a:t>主要特点：</a:t>
                </a:r>
                <a:endParaRPr kumimoji="1" lang="en-US" altLang="zh-CN" sz="2000" b="1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需要知道</a:t>
                </a:r>
                <a:r>
                  <a:rPr kumimoji="1" lang="en-US" altLang="zh-CN" sz="2000" dirty="0"/>
                  <a:t>Loss</a:t>
                </a:r>
                <a:r>
                  <a:rPr kumimoji="1" lang="zh-CN" altLang="en-US" sz="2000" dirty="0"/>
                  <a:t>的形式</a:t>
                </a:r>
                <a:endParaRPr kumimoji="1" lang="en-US" altLang="zh-CN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需要在所有数据上做矩阵运算</a:t>
                </a:r>
                <a:endParaRPr kumimoji="1" lang="en-US" altLang="zh-CN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R</a:t>
                </a:r>
                <a:r>
                  <a:rPr kumimoji="1" lang="zh-CN" altLang="en-US" sz="2000" dirty="0"/>
                  <a:t>只与模型参数</a:t>
                </a:r>
                <a14:m>
                  <m:oMath xmlns:m="http://schemas.openxmlformats.org/officeDocument/2006/math">
                    <m:r>
                      <a:rPr lang="en-AU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zh-CN" altLang="en-US" sz="2000" dirty="0"/>
                  <a:t>有关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07BFCA-B6C5-DD45-D58B-F17F3C2E2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425" y="3549465"/>
                <a:ext cx="4582457" cy="1323439"/>
              </a:xfrm>
              <a:prstGeom prst="rect">
                <a:avLst/>
              </a:prstGeom>
              <a:blipFill>
                <a:blip r:embed="rId2"/>
                <a:stretch>
                  <a:fillRect l="-826" t="-1887" b="-754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24522CA5-C189-2633-2DB8-F3A72440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80" y="2266217"/>
            <a:ext cx="2679700" cy="482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60C047-9A38-C3D1-D873-7D3CEC4AE97A}"/>
              </a:ext>
            </a:extLst>
          </p:cNvPr>
          <p:cNvSpPr/>
          <p:nvPr/>
        </p:nvSpPr>
        <p:spPr>
          <a:xfrm>
            <a:off x="2389623" y="2204864"/>
            <a:ext cx="3729857" cy="6053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263CAD2-6261-9D3A-CA3B-9180657B58ED}"/>
              </a:ext>
            </a:extLst>
          </p:cNvPr>
          <p:cNvCxnSpPr>
            <a:cxnSpLocks/>
          </p:cNvCxnSpPr>
          <p:nvPr/>
        </p:nvCxnSpPr>
        <p:spPr>
          <a:xfrm flipH="1">
            <a:off x="6240015" y="2515897"/>
            <a:ext cx="8640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618C3C-4ED5-AFDA-B6E5-F4A420A134EB}"/>
                  </a:ext>
                </a:extLst>
              </p:cNvPr>
              <p:cNvSpPr txBox="1"/>
              <p:nvPr/>
            </p:nvSpPr>
            <p:spPr>
              <a:xfrm>
                <a:off x="7155818" y="2315842"/>
                <a:ext cx="16044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rgbClr val="C00000"/>
                    </a:solidFill>
                  </a:rPr>
                  <a:t>窃取超参数</a:t>
                </a:r>
                <a14:m>
                  <m:oMath xmlns:m="http://schemas.openxmlformats.org/officeDocument/2006/math">
                    <m:r>
                      <a:rPr kumimoji="1" lang="zh-CN" alt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kumimoji="1" lang="zh-CN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618C3C-4ED5-AFDA-B6E5-F4A420A13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18" y="2315842"/>
                <a:ext cx="1604478" cy="400110"/>
              </a:xfrm>
              <a:prstGeom prst="rect">
                <a:avLst/>
              </a:prstGeom>
              <a:blipFill>
                <a:blip r:embed="rId4"/>
                <a:stretch>
                  <a:fillRect l="-3937" t="-909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7C428B6E-1E17-5EA1-F36E-FD2C74129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631" y="2304954"/>
            <a:ext cx="1066800" cy="431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FC7EAF5-5658-20AB-EC66-B370CA2C0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9623" y="2978082"/>
            <a:ext cx="2901285" cy="23210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9583CAE-E40B-163E-694E-F31C3DC85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640" y="5355586"/>
            <a:ext cx="2194209" cy="5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14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基于替代模型的攻击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7175C-5208-2FE3-44C4-5417283B1008}"/>
              </a:ext>
            </a:extLst>
          </p:cNvPr>
          <p:cNvSpPr txBox="1"/>
          <p:nvPr/>
        </p:nvSpPr>
        <p:spPr>
          <a:xfrm>
            <a:off x="551384" y="6309320"/>
            <a:ext cx="1108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Orekondy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"Knockoff nets: Stealing functionality of black-box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CVPR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2019.</a:t>
            </a:r>
            <a:endParaRPr kumimoji="1"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16B3B-E870-A580-0CF2-20E9ABDE9332}"/>
              </a:ext>
            </a:extLst>
          </p:cNvPr>
          <p:cNvSpPr txBox="1"/>
          <p:nvPr/>
        </p:nvSpPr>
        <p:spPr>
          <a:xfrm>
            <a:off x="1847528" y="124588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</a:rPr>
              <a:t>攻击思想</a:t>
            </a:r>
            <a:r>
              <a:rPr kumimoji="1" lang="zh-CN" altLang="en-US" sz="2400" b="1" dirty="0"/>
              <a:t>：在查询目标模型的过程中训练一个替代模型模拟其行为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A63EFC-A7FD-89C0-C721-2781EF91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420888"/>
            <a:ext cx="8125207" cy="305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84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基于替代模型的攻击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7175C-5208-2FE3-44C4-5417283B1008}"/>
              </a:ext>
            </a:extLst>
          </p:cNvPr>
          <p:cNvSpPr txBox="1"/>
          <p:nvPr/>
        </p:nvSpPr>
        <p:spPr>
          <a:xfrm>
            <a:off x="479376" y="6289575"/>
            <a:ext cx="1108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Orekondy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"Knockoff nets: Stealing functionality of black-box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CVPR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2019.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16B3B-E870-A580-0CF2-20E9ABDE9332}"/>
              </a:ext>
            </a:extLst>
          </p:cNvPr>
          <p:cNvSpPr txBox="1"/>
          <p:nvPr/>
        </p:nvSpPr>
        <p:spPr>
          <a:xfrm>
            <a:off x="1847528" y="146530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en-AU" altLang="zh-CN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Knockoff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AU" altLang="zh-CN" sz="2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ets</a:t>
            </a:r>
            <a:r>
              <a:rPr lang="en-AU" altLang="zh-CN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攻击</a:t>
            </a:r>
            <a:r>
              <a:rPr kumimoji="1" lang="zh-CN" altLang="en-US" sz="2400" b="1" dirty="0"/>
              <a:t>：“仿冒网络”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5CFAD2-EC39-7C4E-EA81-4051FD41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3351"/>
            <a:ext cx="7772400" cy="32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71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基于替代模型的攻击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16B3B-E870-A580-0CF2-20E9ABDE9332}"/>
              </a:ext>
            </a:extLst>
          </p:cNvPr>
          <p:cNvSpPr txBox="1"/>
          <p:nvPr/>
        </p:nvSpPr>
        <p:spPr>
          <a:xfrm>
            <a:off x="1163452" y="1326575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en-AU" altLang="zh-CN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Knockoff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AU" altLang="zh-CN" sz="24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ets</a:t>
            </a:r>
            <a:r>
              <a:rPr lang="en-AU" altLang="zh-CN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攻击</a:t>
            </a:r>
            <a:r>
              <a:rPr kumimoji="1" lang="zh-CN" altLang="en-US" sz="2400" b="1" dirty="0"/>
              <a:t>：攻击流程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F0FA43-6CCE-4446-2F7B-3EE43616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2" y="2359291"/>
            <a:ext cx="3351793" cy="29277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DAF9F8-0123-4B0C-8D5D-9E3C9CB7C949}"/>
              </a:ext>
            </a:extLst>
          </p:cNvPr>
          <p:cNvSpPr txBox="1"/>
          <p:nvPr/>
        </p:nvSpPr>
        <p:spPr>
          <a:xfrm>
            <a:off x="1559496" y="55079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采样大量查询样本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1A9E8A-E598-B2E2-A0FB-9E22EA610DAD}"/>
              </a:ext>
            </a:extLst>
          </p:cNvPr>
          <p:cNvSpPr/>
          <p:nvPr/>
        </p:nvSpPr>
        <p:spPr>
          <a:xfrm>
            <a:off x="3143672" y="2331317"/>
            <a:ext cx="1224136" cy="29277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0F1ADB1-856E-9505-CB07-2C9CFEA1AD8C}"/>
              </a:ext>
            </a:extLst>
          </p:cNvPr>
          <p:cNvCxnSpPr>
            <a:cxnSpLocks/>
          </p:cNvCxnSpPr>
          <p:nvPr/>
        </p:nvCxnSpPr>
        <p:spPr>
          <a:xfrm flipV="1">
            <a:off x="2406610" y="5082448"/>
            <a:ext cx="686272" cy="4017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BAEF3231-45FF-C981-2E0E-CB2892B5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59" y="2741169"/>
            <a:ext cx="2286000" cy="1879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CDCE865-7DE5-0407-4D15-B2CF60D8F13A}"/>
              </a:ext>
            </a:extLst>
          </p:cNvPr>
          <p:cNvSpPr txBox="1"/>
          <p:nvPr/>
        </p:nvSpPr>
        <p:spPr>
          <a:xfrm>
            <a:off x="5383178" y="47131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训练替代模型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C4C50E-AE61-29E7-D395-0E2C50FE4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194" y="2444920"/>
            <a:ext cx="3478430" cy="2405446"/>
          </a:xfrm>
          <a:prstGeom prst="rect">
            <a:avLst/>
          </a:prstGeom>
        </p:spPr>
      </p:pic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48E4F19-94EE-4279-CB5A-1F210B19C2A1}"/>
              </a:ext>
            </a:extLst>
          </p:cNvPr>
          <p:cNvCxnSpPr>
            <a:cxnSpLocks/>
          </p:cNvCxnSpPr>
          <p:nvPr/>
        </p:nvCxnSpPr>
        <p:spPr>
          <a:xfrm flipH="1">
            <a:off x="7320136" y="3611901"/>
            <a:ext cx="74858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E59FCA5-D6FE-8C86-637C-8F467641E92C}"/>
              </a:ext>
            </a:extLst>
          </p:cNvPr>
          <p:cNvSpPr txBox="1"/>
          <p:nvPr/>
        </p:nvSpPr>
        <p:spPr>
          <a:xfrm>
            <a:off x="8240551" y="49318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强化学习，学习如何高效选择样本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67B6DA-6318-9833-98AB-523A97C7D02A}"/>
              </a:ext>
            </a:extLst>
          </p:cNvPr>
          <p:cNvSpPr txBox="1"/>
          <p:nvPr/>
        </p:nvSpPr>
        <p:spPr>
          <a:xfrm>
            <a:off x="479376" y="6309320"/>
            <a:ext cx="1108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Orekondy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"Knockoff nets: Stealing functionality of black-box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CVPR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2019.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51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基于替代模型的攻击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7175C-5208-2FE3-44C4-5417283B1008}"/>
              </a:ext>
            </a:extLst>
          </p:cNvPr>
          <p:cNvSpPr txBox="1"/>
          <p:nvPr/>
        </p:nvSpPr>
        <p:spPr>
          <a:xfrm>
            <a:off x="551384" y="6309320"/>
            <a:ext cx="1108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Jagielski, Matthew, et al. “High accuracy and high fidelity extraction of neural networks.” USENIX Security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2020.</a:t>
            </a:r>
            <a:endParaRPr kumimoji="1"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16B3B-E870-A580-0CF2-20E9ABDE9332}"/>
              </a:ext>
            </a:extLst>
          </p:cNvPr>
          <p:cNvSpPr txBox="1"/>
          <p:nvPr/>
        </p:nvSpPr>
        <p:spPr>
          <a:xfrm>
            <a:off x="1163452" y="1302539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 高准确 （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</a:rPr>
              <a:t>accuracy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）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</a:rPr>
              <a:t>vs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 高保真 （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</a:rPr>
              <a:t>fidelity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） 窃取攻击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AEE6C1-FC72-9A73-CFB6-B160C395E7FA}"/>
              </a:ext>
            </a:extLst>
          </p:cNvPr>
          <p:cNvSpPr txBox="1"/>
          <p:nvPr/>
        </p:nvSpPr>
        <p:spPr>
          <a:xfrm>
            <a:off x="7176120" y="2921168"/>
            <a:ext cx="2880320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chemeClr val="accent1"/>
                </a:solidFill>
              </a:rPr>
              <a:t>蓝色：目标决策边界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橙色：高准确窃取</a:t>
            </a:r>
            <a:endParaRPr kumimoji="1" lang="en-US" altLang="zh-CN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chemeClr val="accent6"/>
                </a:solidFill>
              </a:rPr>
              <a:t>绿色：高保真窃取</a:t>
            </a:r>
            <a:endParaRPr kumimoji="1" lang="en-US" altLang="zh-CN" sz="2000" b="1" dirty="0">
              <a:solidFill>
                <a:schemeClr val="accent6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FADCBB-6D32-E3A4-2024-07CEBA82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109" y="2004768"/>
            <a:ext cx="3710726" cy="36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45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基于替代模型的攻击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7175C-5208-2FE3-44C4-5417283B1008}"/>
              </a:ext>
            </a:extLst>
          </p:cNvPr>
          <p:cNvSpPr txBox="1"/>
          <p:nvPr/>
        </p:nvSpPr>
        <p:spPr>
          <a:xfrm>
            <a:off x="551252" y="6309320"/>
            <a:ext cx="1108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Jagielski, Matthew, et al. “High accuracy and high fidelity extraction of neural networks.” USENIX Security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2020.</a:t>
            </a:r>
            <a:endParaRPr kumimoji="1"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16B3B-E870-A580-0CF2-20E9ABDE9332}"/>
              </a:ext>
            </a:extLst>
          </p:cNvPr>
          <p:cNvSpPr txBox="1"/>
          <p:nvPr/>
        </p:nvSpPr>
        <p:spPr>
          <a:xfrm>
            <a:off x="1163452" y="1302539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 高准确 （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</a:rPr>
              <a:t>accuracy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）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</a:rPr>
              <a:t>vs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 高保真 （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</a:rPr>
              <a:t>fidelity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） 窃取攻击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pSp>
        <p:nvGrpSpPr>
          <p:cNvPr id="9" name="Group 14">
            <a:extLst>
              <a:ext uri="{FF2B5EF4-FFF2-40B4-BE49-F238E27FC236}">
                <a16:creationId xmlns:a16="http://schemas.microsoft.com/office/drawing/2014/main" id="{03301917-C04A-1EE1-86F4-59D63982BBE1}"/>
              </a:ext>
            </a:extLst>
          </p:cNvPr>
          <p:cNvGrpSpPr/>
          <p:nvPr/>
        </p:nvGrpSpPr>
        <p:grpSpPr>
          <a:xfrm>
            <a:off x="4050664" y="2462082"/>
            <a:ext cx="3124507" cy="1777972"/>
            <a:chOff x="7242711" y="1132126"/>
            <a:chExt cx="3404819" cy="215626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Rectangle 68">
              <a:extLst>
                <a:ext uri="{FF2B5EF4-FFF2-40B4-BE49-F238E27FC236}">
                  <a16:creationId xmlns:a16="http://schemas.microsoft.com/office/drawing/2014/main" id="{579D04AD-7FA3-2D10-71BC-7FC691D3C9B5}"/>
                </a:ext>
              </a:extLst>
            </p:cNvPr>
            <p:cNvSpPr/>
            <p:nvPr/>
          </p:nvSpPr>
          <p:spPr>
            <a:xfrm>
              <a:off x="7242711" y="1132126"/>
              <a:ext cx="3404819" cy="2156266"/>
            </a:xfrm>
            <a:prstGeom prst="rect">
              <a:avLst/>
            </a:prstGeom>
            <a:grpFill/>
            <a:ln w="2857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目标模型（黑盒）</a:t>
              </a:r>
              <a:endParaRPr lang="en-AU" sz="2000" b="1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F414F157-9D14-8065-2729-65AEB36AC9D8}"/>
                </a:ext>
              </a:extLst>
            </p:cNvPr>
            <p:cNvGrpSpPr/>
            <p:nvPr/>
          </p:nvGrpSpPr>
          <p:grpSpPr>
            <a:xfrm>
              <a:off x="7330464" y="1672879"/>
              <a:ext cx="3143008" cy="1561060"/>
              <a:chOff x="7330464" y="1672879"/>
              <a:chExt cx="3143008" cy="1561060"/>
            </a:xfrm>
            <a:grpFill/>
          </p:grpSpPr>
          <p:grpSp>
            <p:nvGrpSpPr>
              <p:cNvPr id="12" name="Group 20">
                <a:extLst>
                  <a:ext uri="{FF2B5EF4-FFF2-40B4-BE49-F238E27FC236}">
                    <a16:creationId xmlns:a16="http://schemas.microsoft.com/office/drawing/2014/main" id="{F9B5E146-B12A-91CA-8B5A-1C74B1D3DFBE}"/>
                  </a:ext>
                </a:extLst>
              </p:cNvPr>
              <p:cNvGrpSpPr/>
              <p:nvPr/>
            </p:nvGrpSpPr>
            <p:grpSpPr>
              <a:xfrm>
                <a:off x="7330464" y="1672879"/>
                <a:ext cx="2911212" cy="1561060"/>
                <a:chOff x="2740386" y="1447800"/>
                <a:chExt cx="3315064" cy="1983460"/>
              </a:xfrm>
              <a:grpFill/>
            </p:grpSpPr>
            <p:sp>
              <p:nvSpPr>
                <p:cNvPr id="17" name="Cube 19">
                  <a:extLst>
                    <a:ext uri="{FF2B5EF4-FFF2-40B4-BE49-F238E27FC236}">
                      <a16:creationId xmlns:a16="http://schemas.microsoft.com/office/drawing/2014/main" id="{5875EDDE-AA5B-D3F9-6436-F638DCBF8A6F}"/>
                    </a:ext>
                  </a:extLst>
                </p:cNvPr>
                <p:cNvSpPr/>
                <p:nvPr/>
              </p:nvSpPr>
              <p:spPr>
                <a:xfrm>
                  <a:off x="2740386" y="1447800"/>
                  <a:ext cx="774566" cy="1983460"/>
                </a:xfrm>
                <a:prstGeom prst="cube">
                  <a:avLst>
                    <a:gd name="adj" fmla="val 750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8" name="Cube 25">
                  <a:extLst>
                    <a:ext uri="{FF2B5EF4-FFF2-40B4-BE49-F238E27FC236}">
                      <a16:creationId xmlns:a16="http://schemas.microsoft.com/office/drawing/2014/main" id="{FD6BFD65-8830-097C-057A-DC73EBF41EEA}"/>
                    </a:ext>
                  </a:extLst>
                </p:cNvPr>
                <p:cNvSpPr/>
                <p:nvPr/>
              </p:nvSpPr>
              <p:spPr>
                <a:xfrm>
                  <a:off x="3035583" y="1447800"/>
                  <a:ext cx="774566" cy="1983459"/>
                </a:xfrm>
                <a:prstGeom prst="cube">
                  <a:avLst>
                    <a:gd name="adj" fmla="val 750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9" name="Cube 26">
                  <a:extLst>
                    <a:ext uri="{FF2B5EF4-FFF2-40B4-BE49-F238E27FC236}">
                      <a16:creationId xmlns:a16="http://schemas.microsoft.com/office/drawing/2014/main" id="{85E8B63F-8E5F-6348-0D09-9B0C8E2A52A6}"/>
                    </a:ext>
                  </a:extLst>
                </p:cNvPr>
                <p:cNvSpPr/>
                <p:nvPr/>
              </p:nvSpPr>
              <p:spPr>
                <a:xfrm>
                  <a:off x="3457920" y="1643586"/>
                  <a:ext cx="856646" cy="1591886"/>
                </a:xfrm>
                <a:prstGeom prst="cube">
                  <a:avLst>
                    <a:gd name="adj" fmla="val 6106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20" name="Cube 32">
                  <a:extLst>
                    <a:ext uri="{FF2B5EF4-FFF2-40B4-BE49-F238E27FC236}">
                      <a16:creationId xmlns:a16="http://schemas.microsoft.com/office/drawing/2014/main" id="{8F500DA9-E52D-9CFE-22F9-46D1E5A80B7C}"/>
                    </a:ext>
                  </a:extLst>
                </p:cNvPr>
                <p:cNvSpPr/>
                <p:nvPr/>
              </p:nvSpPr>
              <p:spPr>
                <a:xfrm>
                  <a:off x="3970036" y="1649189"/>
                  <a:ext cx="856646" cy="1591886"/>
                </a:xfrm>
                <a:prstGeom prst="cube">
                  <a:avLst>
                    <a:gd name="adj" fmla="val 6106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21" name="Cube 28">
                  <a:extLst>
                    <a:ext uri="{FF2B5EF4-FFF2-40B4-BE49-F238E27FC236}">
                      <a16:creationId xmlns:a16="http://schemas.microsoft.com/office/drawing/2014/main" id="{08CC3548-68DF-1E22-64DD-0DA1ECA25EE1}"/>
                    </a:ext>
                  </a:extLst>
                </p:cNvPr>
                <p:cNvSpPr/>
                <p:nvPr/>
              </p:nvSpPr>
              <p:spPr>
                <a:xfrm>
                  <a:off x="4491122" y="2051089"/>
                  <a:ext cx="687196" cy="1013941"/>
                </a:xfrm>
                <a:prstGeom prst="cube">
                  <a:avLst>
                    <a:gd name="adj" fmla="val 433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22" name="Cube 33">
                  <a:extLst>
                    <a:ext uri="{FF2B5EF4-FFF2-40B4-BE49-F238E27FC236}">
                      <a16:creationId xmlns:a16="http://schemas.microsoft.com/office/drawing/2014/main" id="{7C3E6909-06D0-941A-2CE1-AB2185EE245D}"/>
                    </a:ext>
                  </a:extLst>
                </p:cNvPr>
                <p:cNvSpPr/>
                <p:nvPr/>
              </p:nvSpPr>
              <p:spPr>
                <a:xfrm>
                  <a:off x="5079848" y="2051089"/>
                  <a:ext cx="687196" cy="1013941"/>
                </a:xfrm>
                <a:prstGeom prst="cube">
                  <a:avLst>
                    <a:gd name="adj" fmla="val 433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23" name="Cube 31">
                  <a:extLst>
                    <a:ext uri="{FF2B5EF4-FFF2-40B4-BE49-F238E27FC236}">
                      <a16:creationId xmlns:a16="http://schemas.microsoft.com/office/drawing/2014/main" id="{8C4423FE-B3B9-A541-A163-C72925CCAD36}"/>
                    </a:ext>
                  </a:extLst>
                </p:cNvPr>
                <p:cNvSpPr/>
                <p:nvPr/>
              </p:nvSpPr>
              <p:spPr>
                <a:xfrm>
                  <a:off x="5651598" y="2269314"/>
                  <a:ext cx="403852" cy="577489"/>
                </a:xfrm>
                <a:prstGeom prst="cube">
                  <a:avLst>
                    <a:gd name="adj" fmla="val 5746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  <p:grpSp>
            <p:nvGrpSpPr>
              <p:cNvPr id="13" name="Group 7">
                <a:extLst>
                  <a:ext uri="{FF2B5EF4-FFF2-40B4-BE49-F238E27FC236}">
                    <a16:creationId xmlns:a16="http://schemas.microsoft.com/office/drawing/2014/main" id="{0D38E02C-2939-EA76-4F78-0AE40DB03AA9}"/>
                  </a:ext>
                </a:extLst>
              </p:cNvPr>
              <p:cNvGrpSpPr/>
              <p:nvPr/>
            </p:nvGrpSpPr>
            <p:grpSpPr>
              <a:xfrm>
                <a:off x="10239123" y="2147691"/>
                <a:ext cx="234349" cy="712775"/>
                <a:chOff x="10250266" y="565997"/>
                <a:chExt cx="234349" cy="712775"/>
              </a:xfrm>
              <a:grpFill/>
            </p:grpSpPr>
            <p:sp>
              <p:nvSpPr>
                <p:cNvPr id="14" name="Rectangle 1">
                  <a:extLst>
                    <a:ext uri="{FF2B5EF4-FFF2-40B4-BE49-F238E27FC236}">
                      <a16:creationId xmlns:a16="http://schemas.microsoft.com/office/drawing/2014/main" id="{0F4BD0AF-BDF1-487B-87AE-6517BEC8965A}"/>
                    </a:ext>
                  </a:extLst>
                </p:cNvPr>
                <p:cNvSpPr/>
                <p:nvPr/>
              </p:nvSpPr>
              <p:spPr>
                <a:xfrm>
                  <a:off x="10250266" y="565997"/>
                  <a:ext cx="234349" cy="712775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endParaRPr lang="en-AU" sz="1600" b="1" dirty="0">
                    <a:solidFill>
                      <a:srgbClr val="00B05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5" name="Oval 2">
                  <a:extLst>
                    <a:ext uri="{FF2B5EF4-FFF2-40B4-BE49-F238E27FC236}">
                      <a16:creationId xmlns:a16="http://schemas.microsoft.com/office/drawing/2014/main" id="{94B5F88D-6FBB-0373-2485-6F5B41B95D4D}"/>
                    </a:ext>
                  </a:extLst>
                </p:cNvPr>
                <p:cNvSpPr/>
                <p:nvPr/>
              </p:nvSpPr>
              <p:spPr>
                <a:xfrm>
                  <a:off x="10311115" y="717756"/>
                  <a:ext cx="133651" cy="1295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16" name="Oval 77">
                  <a:extLst>
                    <a:ext uri="{FF2B5EF4-FFF2-40B4-BE49-F238E27FC236}">
                      <a16:creationId xmlns:a16="http://schemas.microsoft.com/office/drawing/2014/main" id="{7FBAF37C-CFAB-ECF4-2C61-432792BE21D9}"/>
                    </a:ext>
                  </a:extLst>
                </p:cNvPr>
                <p:cNvSpPr/>
                <p:nvPr/>
              </p:nvSpPr>
              <p:spPr>
                <a:xfrm>
                  <a:off x="10311115" y="986922"/>
                  <a:ext cx="133651" cy="12956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24" name="TextBox 93">
            <a:extLst>
              <a:ext uri="{FF2B5EF4-FFF2-40B4-BE49-F238E27FC236}">
                <a16:creationId xmlns:a16="http://schemas.microsoft.com/office/drawing/2014/main" id="{403AF0A5-0A7E-9249-DBD5-97AC52D76199}"/>
              </a:ext>
            </a:extLst>
          </p:cNvPr>
          <p:cNvSpPr txBox="1"/>
          <p:nvPr/>
        </p:nvSpPr>
        <p:spPr>
          <a:xfrm>
            <a:off x="1361647" y="2205105"/>
            <a:ext cx="1885516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查询图片</a:t>
            </a:r>
            <a:endParaRPr lang="en-AU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25" name="Straight Arrow Connector 107">
            <a:extLst>
              <a:ext uri="{FF2B5EF4-FFF2-40B4-BE49-F238E27FC236}">
                <a16:creationId xmlns:a16="http://schemas.microsoft.com/office/drawing/2014/main" id="{75F8B34E-B3B6-4681-0309-BE916FCB54D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056448" y="3351068"/>
            <a:ext cx="994216" cy="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38">
            <a:extLst>
              <a:ext uri="{FF2B5EF4-FFF2-40B4-BE49-F238E27FC236}">
                <a16:creationId xmlns:a16="http://schemas.microsoft.com/office/drawing/2014/main" id="{C3C82475-BDFE-CC89-937B-4B27C4F89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4" t="-879" r="19181" b="-8102"/>
          <a:stretch/>
        </p:blipFill>
        <p:spPr>
          <a:xfrm>
            <a:off x="1630923" y="2724842"/>
            <a:ext cx="1199651" cy="1258235"/>
          </a:xfrm>
          <a:prstGeom prst="rect">
            <a:avLst/>
          </a:prstGeom>
        </p:spPr>
      </p:pic>
      <p:pic>
        <p:nvPicPr>
          <p:cNvPr id="29" name="Picture 36">
            <a:extLst>
              <a:ext uri="{FF2B5EF4-FFF2-40B4-BE49-F238E27FC236}">
                <a16:creationId xmlns:a16="http://schemas.microsoft.com/office/drawing/2014/main" id="{B0625215-BDE4-5581-FF79-B32C99081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60" r="15402"/>
          <a:stretch/>
        </p:blipFill>
        <p:spPr>
          <a:xfrm>
            <a:off x="1759285" y="2870359"/>
            <a:ext cx="1059270" cy="1258235"/>
          </a:xfrm>
          <a:prstGeom prst="rect">
            <a:avLst/>
          </a:prstGeom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B3DB6630-C437-A149-AE20-7C381958B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2" r="17765"/>
          <a:stretch/>
        </p:blipFill>
        <p:spPr>
          <a:xfrm>
            <a:off x="1890194" y="3051822"/>
            <a:ext cx="975032" cy="1215916"/>
          </a:xfrm>
          <a:prstGeom prst="rect">
            <a:avLst/>
          </a:prstGeom>
        </p:spPr>
      </p:pic>
      <p:grpSp>
        <p:nvGrpSpPr>
          <p:cNvPr id="34" name="Group 14">
            <a:extLst>
              <a:ext uri="{FF2B5EF4-FFF2-40B4-BE49-F238E27FC236}">
                <a16:creationId xmlns:a16="http://schemas.microsoft.com/office/drawing/2014/main" id="{9ACC9145-A0CE-7AB2-1C6B-D18A2BD19CDB}"/>
              </a:ext>
            </a:extLst>
          </p:cNvPr>
          <p:cNvGrpSpPr/>
          <p:nvPr/>
        </p:nvGrpSpPr>
        <p:grpSpPr>
          <a:xfrm>
            <a:off x="7794472" y="4185594"/>
            <a:ext cx="2707280" cy="1619670"/>
            <a:chOff x="7242710" y="1132126"/>
            <a:chExt cx="3404819" cy="215626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5" name="Rectangle 68">
              <a:extLst>
                <a:ext uri="{FF2B5EF4-FFF2-40B4-BE49-F238E27FC236}">
                  <a16:creationId xmlns:a16="http://schemas.microsoft.com/office/drawing/2014/main" id="{CEBA84BA-7886-79E1-9CC5-270154F1CC6F}"/>
                </a:ext>
              </a:extLst>
            </p:cNvPr>
            <p:cNvSpPr/>
            <p:nvPr/>
          </p:nvSpPr>
          <p:spPr>
            <a:xfrm>
              <a:off x="7242710" y="1132126"/>
              <a:ext cx="3404819" cy="2156266"/>
            </a:xfrm>
            <a:prstGeom prst="rect">
              <a:avLst/>
            </a:prstGeom>
            <a:grpFill/>
            <a:ln w="28575">
              <a:noFill/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替代模型</a:t>
              </a:r>
              <a:endParaRPr lang="en-AU" sz="2000" b="1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5D45C5E4-534C-6349-5881-C0AECA674410}"/>
                </a:ext>
              </a:extLst>
            </p:cNvPr>
            <p:cNvGrpSpPr/>
            <p:nvPr/>
          </p:nvGrpSpPr>
          <p:grpSpPr>
            <a:xfrm>
              <a:off x="7330463" y="1672879"/>
              <a:ext cx="2136789" cy="1561060"/>
              <a:chOff x="7330463" y="1672879"/>
              <a:chExt cx="2136789" cy="1561060"/>
            </a:xfrm>
            <a:grpFill/>
          </p:grpSpPr>
          <p:grpSp>
            <p:nvGrpSpPr>
              <p:cNvPr id="37" name="Group 20">
                <a:extLst>
                  <a:ext uri="{FF2B5EF4-FFF2-40B4-BE49-F238E27FC236}">
                    <a16:creationId xmlns:a16="http://schemas.microsoft.com/office/drawing/2014/main" id="{FE383FA2-5417-5C9B-BA2B-84CE28C4D6DD}"/>
                  </a:ext>
                </a:extLst>
              </p:cNvPr>
              <p:cNvGrpSpPr/>
              <p:nvPr/>
            </p:nvGrpSpPr>
            <p:grpSpPr>
              <a:xfrm>
                <a:off x="7330463" y="1672879"/>
                <a:ext cx="1969310" cy="1561060"/>
                <a:chOff x="2740386" y="1447800"/>
                <a:chExt cx="2242502" cy="1983460"/>
              </a:xfrm>
              <a:grpFill/>
            </p:grpSpPr>
            <p:sp>
              <p:nvSpPr>
                <p:cNvPr id="42" name="Cube 19">
                  <a:extLst>
                    <a:ext uri="{FF2B5EF4-FFF2-40B4-BE49-F238E27FC236}">
                      <a16:creationId xmlns:a16="http://schemas.microsoft.com/office/drawing/2014/main" id="{DCEE7C12-3A4C-E0A8-2C90-A63434107B3F}"/>
                    </a:ext>
                  </a:extLst>
                </p:cNvPr>
                <p:cNvSpPr/>
                <p:nvPr/>
              </p:nvSpPr>
              <p:spPr>
                <a:xfrm>
                  <a:off x="2740386" y="1447800"/>
                  <a:ext cx="774566" cy="1983460"/>
                </a:xfrm>
                <a:prstGeom prst="cube">
                  <a:avLst>
                    <a:gd name="adj" fmla="val 750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3" name="Cube 25">
                  <a:extLst>
                    <a:ext uri="{FF2B5EF4-FFF2-40B4-BE49-F238E27FC236}">
                      <a16:creationId xmlns:a16="http://schemas.microsoft.com/office/drawing/2014/main" id="{608D2874-590A-F142-732B-95A7EE8AC7BE}"/>
                    </a:ext>
                  </a:extLst>
                </p:cNvPr>
                <p:cNvSpPr/>
                <p:nvPr/>
              </p:nvSpPr>
              <p:spPr>
                <a:xfrm>
                  <a:off x="3035583" y="1447800"/>
                  <a:ext cx="774566" cy="1983459"/>
                </a:xfrm>
                <a:prstGeom prst="cube">
                  <a:avLst>
                    <a:gd name="adj" fmla="val 750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4" name="Cube 26">
                  <a:extLst>
                    <a:ext uri="{FF2B5EF4-FFF2-40B4-BE49-F238E27FC236}">
                      <a16:creationId xmlns:a16="http://schemas.microsoft.com/office/drawing/2014/main" id="{0AD0A3A4-D44C-097C-9C36-9C8F4FBBABBA}"/>
                    </a:ext>
                  </a:extLst>
                </p:cNvPr>
                <p:cNvSpPr/>
                <p:nvPr/>
              </p:nvSpPr>
              <p:spPr>
                <a:xfrm>
                  <a:off x="3457920" y="1643586"/>
                  <a:ext cx="856646" cy="1591886"/>
                </a:xfrm>
                <a:prstGeom prst="cube">
                  <a:avLst>
                    <a:gd name="adj" fmla="val 6106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6" name="Cube 28">
                  <a:extLst>
                    <a:ext uri="{FF2B5EF4-FFF2-40B4-BE49-F238E27FC236}">
                      <a16:creationId xmlns:a16="http://schemas.microsoft.com/office/drawing/2014/main" id="{15701564-CA01-754B-ED4B-7F1F139E017F}"/>
                    </a:ext>
                  </a:extLst>
                </p:cNvPr>
                <p:cNvSpPr/>
                <p:nvPr/>
              </p:nvSpPr>
              <p:spPr>
                <a:xfrm>
                  <a:off x="4042913" y="2051089"/>
                  <a:ext cx="687196" cy="1013942"/>
                </a:xfrm>
                <a:prstGeom prst="cube">
                  <a:avLst>
                    <a:gd name="adj" fmla="val 433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8" name="Cube 31">
                  <a:extLst>
                    <a:ext uri="{FF2B5EF4-FFF2-40B4-BE49-F238E27FC236}">
                      <a16:creationId xmlns:a16="http://schemas.microsoft.com/office/drawing/2014/main" id="{509F7900-A38B-9F99-99C7-CE9777CCC69D}"/>
                    </a:ext>
                  </a:extLst>
                </p:cNvPr>
                <p:cNvSpPr/>
                <p:nvPr/>
              </p:nvSpPr>
              <p:spPr>
                <a:xfrm>
                  <a:off x="4579036" y="2269314"/>
                  <a:ext cx="403852" cy="577489"/>
                </a:xfrm>
                <a:prstGeom prst="cube">
                  <a:avLst>
                    <a:gd name="adj" fmla="val 5746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  <p:grpSp>
            <p:nvGrpSpPr>
              <p:cNvPr id="38" name="Group 7">
                <a:extLst>
                  <a:ext uri="{FF2B5EF4-FFF2-40B4-BE49-F238E27FC236}">
                    <a16:creationId xmlns:a16="http://schemas.microsoft.com/office/drawing/2014/main" id="{45159A8D-EEF6-947A-E028-AB939D2F04D9}"/>
                  </a:ext>
                </a:extLst>
              </p:cNvPr>
              <p:cNvGrpSpPr/>
              <p:nvPr/>
            </p:nvGrpSpPr>
            <p:grpSpPr>
              <a:xfrm>
                <a:off x="9232905" y="2176238"/>
                <a:ext cx="234347" cy="712775"/>
                <a:chOff x="9244048" y="594544"/>
                <a:chExt cx="234347" cy="712775"/>
              </a:xfrm>
              <a:grpFill/>
            </p:grpSpPr>
            <p:sp>
              <p:nvSpPr>
                <p:cNvPr id="40" name="Oval 2">
                  <a:extLst>
                    <a:ext uri="{FF2B5EF4-FFF2-40B4-BE49-F238E27FC236}">
                      <a16:creationId xmlns:a16="http://schemas.microsoft.com/office/drawing/2014/main" id="{5805163F-6ED4-DDDE-961D-B344FBBD444D}"/>
                    </a:ext>
                  </a:extLst>
                </p:cNvPr>
                <p:cNvSpPr/>
                <p:nvPr/>
              </p:nvSpPr>
              <p:spPr>
                <a:xfrm>
                  <a:off x="9293421" y="717755"/>
                  <a:ext cx="133651" cy="1295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1" name="Oval 77">
                  <a:extLst>
                    <a:ext uri="{FF2B5EF4-FFF2-40B4-BE49-F238E27FC236}">
                      <a16:creationId xmlns:a16="http://schemas.microsoft.com/office/drawing/2014/main" id="{4F843D04-9FAA-A947-A9D0-92BEB24AAD0F}"/>
                    </a:ext>
                  </a:extLst>
                </p:cNvPr>
                <p:cNvSpPr/>
                <p:nvPr/>
              </p:nvSpPr>
              <p:spPr>
                <a:xfrm>
                  <a:off x="9293421" y="986922"/>
                  <a:ext cx="133651" cy="1295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400"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9" name="Rectangle 1">
                  <a:extLst>
                    <a:ext uri="{FF2B5EF4-FFF2-40B4-BE49-F238E27FC236}">
                      <a16:creationId xmlns:a16="http://schemas.microsoft.com/office/drawing/2014/main" id="{E64062AB-9985-C98E-5FA9-C3C48C73929C}"/>
                    </a:ext>
                  </a:extLst>
                </p:cNvPr>
                <p:cNvSpPr/>
                <p:nvPr/>
              </p:nvSpPr>
              <p:spPr>
                <a:xfrm>
                  <a:off x="9244048" y="594544"/>
                  <a:ext cx="234347" cy="712775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endParaRPr lang="en-AU" sz="1600" b="1" dirty="0">
                    <a:solidFill>
                      <a:srgbClr val="00B05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</p:grpSp>
      </p:grp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4C70CAE3-653E-B142-BC14-105CD918076E}"/>
              </a:ext>
            </a:extLst>
          </p:cNvPr>
          <p:cNvCxnSpPr>
            <a:stCxn id="10" idx="3"/>
            <a:endCxn id="35" idx="0"/>
          </p:cNvCxnSpPr>
          <p:nvPr/>
        </p:nvCxnSpPr>
        <p:spPr>
          <a:xfrm>
            <a:off x="7175171" y="3351068"/>
            <a:ext cx="1972941" cy="834526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9CA0FEBA-8C62-B7A6-B1EE-2C0A17EC948B}"/>
              </a:ext>
            </a:extLst>
          </p:cNvPr>
          <p:cNvSpPr txBox="1"/>
          <p:nvPr/>
        </p:nvSpPr>
        <p:spPr>
          <a:xfrm>
            <a:off x="7320136" y="289530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模型输出作为标签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BEE107A-951D-6DA7-9323-74EEB2452469}"/>
              </a:ext>
            </a:extLst>
          </p:cNvPr>
          <p:cNvSpPr txBox="1"/>
          <p:nvPr/>
        </p:nvSpPr>
        <p:spPr>
          <a:xfrm>
            <a:off x="9217444" y="360195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指导替代模型训练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D2148BA-586B-F9C3-99FB-5428BC7AB0C4}"/>
                  </a:ext>
                </a:extLst>
              </p:cNvPr>
              <p:cNvSpPr txBox="1"/>
              <p:nvPr/>
            </p:nvSpPr>
            <p:spPr>
              <a:xfrm>
                <a:off x="4170792" y="4917890"/>
                <a:ext cx="2884250" cy="36933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tx1"/>
                    </a:solidFill>
                  </a:rPr>
                  <a:t>替代模型的训练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zh-CN" altLang="en-US" b="1" dirty="0">
                    <a:solidFill>
                      <a:schemeClr val="tx1"/>
                    </a:solidFill>
                  </a:rPr>
                  <a:t>知识蒸馏</a:t>
                </a: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D2148BA-586B-F9C3-99FB-5428BC7AB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92" y="4917890"/>
                <a:ext cx="2884250" cy="369332"/>
              </a:xfrm>
              <a:prstGeom prst="rect">
                <a:avLst/>
              </a:prstGeom>
              <a:blipFill>
                <a:blip r:embed="rId5"/>
                <a:stretch>
                  <a:fillRect l="-1304" t="-6250" r="-870" b="-18750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左大括号 53">
            <a:extLst>
              <a:ext uri="{FF2B5EF4-FFF2-40B4-BE49-F238E27FC236}">
                <a16:creationId xmlns:a16="http://schemas.microsoft.com/office/drawing/2014/main" id="{2DD3B278-C215-104C-4439-1FA8E7B92005}"/>
              </a:ext>
            </a:extLst>
          </p:cNvPr>
          <p:cNvSpPr/>
          <p:nvPr/>
        </p:nvSpPr>
        <p:spPr>
          <a:xfrm>
            <a:off x="9326343" y="2673679"/>
            <a:ext cx="170083" cy="746517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5C8CF6D-B979-DB08-7B5A-407B3D7980F0}"/>
              </a:ext>
            </a:extLst>
          </p:cNvPr>
          <p:cNvSpPr txBox="1"/>
          <p:nvPr/>
        </p:nvSpPr>
        <p:spPr>
          <a:xfrm>
            <a:off x="9522467" y="26157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概率输出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B7E8B15-38F9-18C0-3A79-788B95D06C27}"/>
              </a:ext>
            </a:extLst>
          </p:cNvPr>
          <p:cNvSpPr txBox="1"/>
          <p:nvPr/>
        </p:nvSpPr>
        <p:spPr>
          <a:xfrm>
            <a:off x="9563276" y="31393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类别输出</a:t>
            </a:r>
          </a:p>
        </p:txBody>
      </p:sp>
    </p:spTree>
    <p:extLst>
      <p:ext uri="{BB962C8B-B14F-4D97-AF65-F5344CB8AC3E}">
        <p14:creationId xmlns:p14="http://schemas.microsoft.com/office/powerpoint/2010/main" val="337600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8F99550E-D602-89B6-7AC3-E270BA14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51" y="1268760"/>
            <a:ext cx="3585658" cy="18468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endParaRPr kumimoji="1" lang="zh-CN" altLang="en-US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ADC87A2C-C013-4D00-1FD4-34EF7E05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64" y="2534363"/>
            <a:ext cx="2291868" cy="288032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8B087E4-4D0C-41A5-96FC-F3B34524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661" y="2559350"/>
            <a:ext cx="2297572" cy="2855334"/>
          </a:xfrm>
          <a:prstGeom prst="rect">
            <a:avLst/>
          </a:prstGeom>
        </p:spPr>
      </p:pic>
      <p:cxnSp>
        <p:nvCxnSpPr>
          <p:cNvPr id="57" name="曲线连接符 56">
            <a:extLst>
              <a:ext uri="{FF2B5EF4-FFF2-40B4-BE49-F238E27FC236}">
                <a16:creationId xmlns:a16="http://schemas.microsoft.com/office/drawing/2014/main" id="{DFE4685E-EF86-1788-B7FD-A266E583BF6E}"/>
              </a:ext>
            </a:extLst>
          </p:cNvPr>
          <p:cNvCxnSpPr>
            <a:cxnSpLocks/>
            <a:stCxn id="48" idx="0"/>
            <a:endCxn id="50" idx="1"/>
          </p:cNvCxnSpPr>
          <p:nvPr/>
        </p:nvCxnSpPr>
        <p:spPr>
          <a:xfrm rot="5400000" flipH="1" flipV="1">
            <a:off x="3331388" y="1386501"/>
            <a:ext cx="342173" cy="1953553"/>
          </a:xfrm>
          <a:prstGeom prst="curvedConnector2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>
            <a:extLst>
              <a:ext uri="{FF2B5EF4-FFF2-40B4-BE49-F238E27FC236}">
                <a16:creationId xmlns:a16="http://schemas.microsoft.com/office/drawing/2014/main" id="{D7078717-E267-7608-4173-B4447833A42A}"/>
              </a:ext>
            </a:extLst>
          </p:cNvPr>
          <p:cNvCxnSpPr>
            <a:cxnSpLocks/>
            <a:stCxn id="50" idx="3"/>
            <a:endCxn id="51" idx="0"/>
          </p:cNvCxnSpPr>
          <p:nvPr/>
        </p:nvCxnSpPr>
        <p:spPr>
          <a:xfrm>
            <a:off x="8064909" y="2192190"/>
            <a:ext cx="1940538" cy="367160"/>
          </a:xfrm>
          <a:prstGeom prst="curvedConnector2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右箭头 62">
            <a:extLst>
              <a:ext uri="{FF2B5EF4-FFF2-40B4-BE49-F238E27FC236}">
                <a16:creationId xmlns:a16="http://schemas.microsoft.com/office/drawing/2014/main" id="{777746AE-4205-B41A-D173-B51FAEB37E03}"/>
              </a:ext>
            </a:extLst>
          </p:cNvPr>
          <p:cNvSpPr/>
          <p:nvPr/>
        </p:nvSpPr>
        <p:spPr>
          <a:xfrm>
            <a:off x="4504162" y="4245895"/>
            <a:ext cx="3525482" cy="4320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BDDDD6C-8FA7-9352-8785-16F60598DBEC}"/>
              </a:ext>
            </a:extLst>
          </p:cNvPr>
          <p:cNvSpPr txBox="1"/>
          <p:nvPr/>
        </p:nvSpPr>
        <p:spPr>
          <a:xfrm>
            <a:off x="4718453" y="391221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通过模型逆向得到训练数据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4CA2111-B998-576A-D68D-79231EBBB22F}"/>
              </a:ext>
            </a:extLst>
          </p:cNvPr>
          <p:cNvSpPr txBox="1"/>
          <p:nvPr/>
        </p:nvSpPr>
        <p:spPr>
          <a:xfrm>
            <a:off x="2848064" y="6026608"/>
            <a:ext cx="6695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hlinkClick r:id="rId5"/>
              </a:rPr>
              <a:t>https://tech.openeglab.org.cn:8001/dss/imageClassify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6787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基于替代模型的攻击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7175C-5208-2FE3-44C4-5417283B1008}"/>
              </a:ext>
            </a:extLst>
          </p:cNvPr>
          <p:cNvSpPr txBox="1"/>
          <p:nvPr/>
        </p:nvSpPr>
        <p:spPr>
          <a:xfrm>
            <a:off x="587723" y="6289575"/>
            <a:ext cx="1108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Jagielski, Matthew, et al. “High accuracy and high fidelity extraction of neural networks.” USENIX Security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2020.</a:t>
            </a:r>
            <a:endParaRPr kumimoji="1"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16B3B-E870-A580-0CF2-20E9ABDE9332}"/>
              </a:ext>
            </a:extLst>
          </p:cNvPr>
          <p:cNvSpPr txBox="1"/>
          <p:nvPr/>
        </p:nvSpPr>
        <p:spPr>
          <a:xfrm>
            <a:off x="1343472" y="1311151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</a:rPr>
              <a:t>功能等同窃取</a:t>
            </a:r>
            <a:r>
              <a:rPr lang="en-AU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Functionally Equivalent Extraction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2298F5-A9FA-7EEC-F989-093EABE7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4426444"/>
            <a:ext cx="3024336" cy="15948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4DB22E-1B2D-937B-5118-249861C41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46" y="2289952"/>
            <a:ext cx="4110193" cy="347891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624041B-7A87-DB10-D8D7-F352032CF8B5}"/>
              </a:ext>
            </a:extLst>
          </p:cNvPr>
          <p:cNvSpPr txBox="1"/>
          <p:nvPr/>
        </p:nvSpPr>
        <p:spPr>
          <a:xfrm>
            <a:off x="6888088" y="2379183"/>
            <a:ext cx="4582457" cy="19389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C00000"/>
                </a:solidFill>
              </a:rPr>
              <a:t>攻击步骤：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寻找在某个</a:t>
            </a:r>
            <a:r>
              <a:rPr kumimoji="1" lang="en-US" altLang="zh-CN" sz="2000" dirty="0"/>
              <a:t>Neuron</a:t>
            </a:r>
            <a:r>
              <a:rPr kumimoji="1" lang="zh-CN" altLang="en-US" sz="2000" dirty="0"/>
              <a:t>上，让</a:t>
            </a:r>
            <a:r>
              <a:rPr kumimoji="1" lang="en-US" altLang="zh-CN" sz="2000" dirty="0" err="1"/>
              <a:t>ReLU</a:t>
            </a:r>
            <a:r>
              <a:rPr kumimoji="1" lang="en-US" altLang="zh-CN" sz="2000" dirty="0"/>
              <a:t>=0</a:t>
            </a:r>
            <a:r>
              <a:rPr kumimoji="1" lang="zh-CN" altLang="en-US" sz="2000" dirty="0"/>
              <a:t>的关键点</a:t>
            </a: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在关键点两侧探索边界，确定对应权重</a:t>
            </a: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只能窃取两层网络</a:t>
            </a:r>
          </a:p>
        </p:txBody>
      </p:sp>
    </p:spTree>
    <p:extLst>
      <p:ext uri="{BB962C8B-B14F-4D97-AF65-F5344CB8AC3E}">
        <p14:creationId xmlns:p14="http://schemas.microsoft.com/office/powerpoint/2010/main" val="675877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基于替代模型的攻击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7175C-5208-2FE3-44C4-5417283B1008}"/>
              </a:ext>
            </a:extLst>
          </p:cNvPr>
          <p:cNvSpPr txBox="1"/>
          <p:nvPr/>
        </p:nvSpPr>
        <p:spPr>
          <a:xfrm>
            <a:off x="623392" y="6289575"/>
            <a:ext cx="1108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Carlini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"Cryptanalytic extraction of neural network models." </a:t>
            </a:r>
            <a:r>
              <a:rPr lang="en-AU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Annual International Cryptology Conference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2020.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16B3B-E870-A580-0CF2-20E9ABDE9332}"/>
              </a:ext>
            </a:extLst>
          </p:cNvPr>
          <p:cNvSpPr txBox="1"/>
          <p:nvPr/>
        </p:nvSpPr>
        <p:spPr>
          <a:xfrm>
            <a:off x="1343472" y="1383159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</a:rPr>
              <a:t>加密分析窃取</a:t>
            </a:r>
            <a:r>
              <a:rPr lang="en-AU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Cryptanalytic Extraction 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3EDBC9-A9D6-9C62-5FB5-862BD4F4A89A}"/>
              </a:ext>
            </a:extLst>
          </p:cNvPr>
          <p:cNvSpPr txBox="1"/>
          <p:nvPr/>
        </p:nvSpPr>
        <p:spPr>
          <a:xfrm>
            <a:off x="2774113" y="5477162"/>
            <a:ext cx="7003814" cy="40011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C00000"/>
                </a:solidFill>
              </a:rPr>
              <a:t>思想：</a:t>
            </a:r>
            <a:r>
              <a:rPr kumimoji="1" lang="en-US" altLang="zh-CN" sz="2000" dirty="0" err="1"/>
              <a:t>ReLU</a:t>
            </a:r>
            <a:r>
              <a:rPr kumimoji="1" lang="zh-CN" altLang="en-US" sz="2000" dirty="0"/>
              <a:t>的二级导为</a:t>
            </a:r>
            <a:r>
              <a:rPr kumimoji="1" lang="en-US" altLang="zh-CN" sz="2000" dirty="0"/>
              <a:t>0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&amp;</a:t>
            </a:r>
            <a:r>
              <a:rPr kumimoji="1" lang="zh-CN" altLang="en-US" sz="2000" dirty="0"/>
              <a:t> 有限差分（</a:t>
            </a:r>
            <a:r>
              <a:rPr kumimoji="1" lang="en-US" altLang="zh-CN" sz="2000" dirty="0"/>
              <a:t>finite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difference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9DB5FA-50F1-0FEC-2092-E888F741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58" y="2204864"/>
            <a:ext cx="7454900" cy="2667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B191B40-E57E-DE87-A1F5-B41AF5D6A9D7}"/>
              </a:ext>
            </a:extLst>
          </p:cNvPr>
          <p:cNvSpPr txBox="1"/>
          <p:nvPr/>
        </p:nvSpPr>
        <p:spPr>
          <a:xfrm>
            <a:off x="4871697" y="468719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solidFill>
                  <a:srgbClr val="C00000"/>
                </a:solidFill>
              </a:rPr>
              <a:t>ReLU</a:t>
            </a:r>
            <a:r>
              <a:rPr kumimoji="1" lang="en-US" altLang="zh-CN" b="1" dirty="0">
                <a:solidFill>
                  <a:srgbClr val="C00000"/>
                </a:solidFill>
              </a:rPr>
              <a:t>=0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AF4714F-6E9D-8705-65EF-629ED3897423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5480999" y="4345232"/>
            <a:ext cx="110945" cy="3419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8B29305-BC68-C272-2A50-A8D122368181}"/>
              </a:ext>
            </a:extLst>
          </p:cNvPr>
          <p:cNvCxnSpPr>
            <a:cxnSpLocks/>
          </p:cNvCxnSpPr>
          <p:nvPr/>
        </p:nvCxnSpPr>
        <p:spPr>
          <a:xfrm flipH="1">
            <a:off x="5303912" y="3562031"/>
            <a:ext cx="232559" cy="112516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279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28E255C-91CB-3A85-8E3B-9FA35420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3569805"/>
            <a:ext cx="4550029" cy="245148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基于替代模型的攻击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999084-7356-09F4-8463-4C1D9603F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74" y="2076532"/>
            <a:ext cx="6883346" cy="12239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B2E6E3-00D0-53C7-E5E9-C562CB8164DB}"/>
              </a:ext>
            </a:extLst>
          </p:cNvPr>
          <p:cNvSpPr txBox="1"/>
          <p:nvPr/>
        </p:nvSpPr>
        <p:spPr>
          <a:xfrm>
            <a:off x="1343472" y="1383159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</a:rPr>
              <a:t>加密分析窃取 </a:t>
            </a:r>
            <a:r>
              <a:rPr lang="en-AU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Cryptanalytic Extraction 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376A63-AAEC-3C31-25CB-17787BA24F07}"/>
              </a:ext>
            </a:extLst>
          </p:cNvPr>
          <p:cNvSpPr txBox="1"/>
          <p:nvPr/>
        </p:nvSpPr>
        <p:spPr>
          <a:xfrm>
            <a:off x="955111" y="2337869"/>
            <a:ext cx="298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窃取</a:t>
            </a:r>
            <a:r>
              <a:rPr kumimoji="1" lang="en-US" altLang="zh-CN" sz="2000" b="1" dirty="0"/>
              <a:t>0-deep</a:t>
            </a:r>
            <a:r>
              <a:rPr kumimoji="1" lang="zh-CN" altLang="en-US" sz="2000" b="1" dirty="0"/>
              <a:t>神经网络：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1DC2A8-FEF6-F506-ABD4-927707058710}"/>
              </a:ext>
            </a:extLst>
          </p:cNvPr>
          <p:cNvSpPr txBox="1"/>
          <p:nvPr/>
        </p:nvSpPr>
        <p:spPr>
          <a:xfrm>
            <a:off x="955111" y="4334225"/>
            <a:ext cx="298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窃取</a:t>
            </a:r>
            <a:r>
              <a:rPr kumimoji="1" lang="en-US" altLang="zh-CN" sz="2000" b="1" dirty="0"/>
              <a:t>1-deep</a:t>
            </a:r>
            <a:r>
              <a:rPr kumimoji="1" lang="zh-CN" altLang="en-US" sz="2000" b="1" dirty="0"/>
              <a:t>神经网络：</a:t>
            </a: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B0AC7F9-EE5E-1F76-6532-E2FDE0048A79}"/>
              </a:ext>
            </a:extLst>
          </p:cNvPr>
          <p:cNvCxnSpPr>
            <a:cxnSpLocks/>
          </p:cNvCxnSpPr>
          <p:nvPr/>
        </p:nvCxnSpPr>
        <p:spPr>
          <a:xfrm flipV="1">
            <a:off x="955111" y="3421040"/>
            <a:ext cx="10281778" cy="79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FC5AEAC-BC53-8FA9-EA1E-831B8462C381}"/>
              </a:ext>
            </a:extLst>
          </p:cNvPr>
          <p:cNvSpPr txBox="1"/>
          <p:nvPr/>
        </p:nvSpPr>
        <p:spPr>
          <a:xfrm>
            <a:off x="479376" y="6289575"/>
            <a:ext cx="1108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Carlini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"Cryptanalytic extraction of neural network models." </a:t>
            </a:r>
            <a:r>
              <a:rPr lang="en-AU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Annual International Cryptology Conference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2020.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332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基于替代模型的攻击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7175C-5208-2FE3-44C4-5417283B1008}"/>
              </a:ext>
            </a:extLst>
          </p:cNvPr>
          <p:cNvSpPr txBox="1"/>
          <p:nvPr/>
        </p:nvSpPr>
        <p:spPr>
          <a:xfrm>
            <a:off x="479376" y="6289575"/>
            <a:ext cx="1108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Yuan,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Xiaoyong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“ES attack: Model stealing against deep neural networks without data hurdles.” 2022.</a:t>
            </a:r>
            <a:endParaRPr kumimoji="1"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B2E6E3-00D0-53C7-E5E9-C562CB8164DB}"/>
              </a:ext>
            </a:extLst>
          </p:cNvPr>
          <p:cNvSpPr txBox="1"/>
          <p:nvPr/>
        </p:nvSpPr>
        <p:spPr>
          <a:xfrm>
            <a:off x="1163452" y="1196752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</a:rPr>
              <a:t>估计合成攻击 </a:t>
            </a:r>
            <a:r>
              <a:rPr lang="en-US" altLang="zh-CN" sz="2400" b="1" dirty="0">
                <a:solidFill>
                  <a:srgbClr val="C00000"/>
                </a:solidFill>
              </a:rPr>
              <a:t>Estimation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Synthesis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(ES)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Attack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37796A-8053-636E-F042-601F98F75EDF}"/>
              </a:ext>
            </a:extLst>
          </p:cNvPr>
          <p:cNvSpPr txBox="1"/>
          <p:nvPr/>
        </p:nvSpPr>
        <p:spPr>
          <a:xfrm>
            <a:off x="2495600" y="4725144"/>
            <a:ext cx="4582457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C00000"/>
                </a:solidFill>
              </a:rPr>
              <a:t>特点：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不需要原始训练数据或先验</a:t>
            </a:r>
            <a:endParaRPr kumimoji="1"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不需要目标模型先验</a:t>
            </a:r>
            <a:endParaRPr kumimoji="1"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7021D7-CF66-AF51-D009-376584C5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916832"/>
            <a:ext cx="5232400" cy="2552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263781-327C-1DF2-44A4-1005DD07E409}"/>
              </a:ext>
            </a:extLst>
          </p:cNvPr>
          <p:cNvSpPr txBox="1"/>
          <p:nvPr/>
        </p:nvSpPr>
        <p:spPr>
          <a:xfrm>
            <a:off x="7808686" y="2380343"/>
            <a:ext cx="3831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</a:rPr>
              <a:t>思想：</a:t>
            </a:r>
            <a:r>
              <a:rPr kumimoji="1" lang="zh-CN" altLang="en-US" sz="2000" dirty="0"/>
              <a:t>初始化合成数据集，然后根据模型返回训练替代模型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E-step</a:t>
            </a:r>
            <a:r>
              <a:rPr kumimoji="1" lang="zh-CN" altLang="en-US" sz="2000" dirty="0"/>
              <a:t>：在合成数据上知识蒸馏更新替代模型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S-step</a:t>
            </a:r>
            <a:r>
              <a:rPr kumimoji="1" lang="zh-CN" altLang="en-US" sz="2000" b="1" dirty="0"/>
              <a:t>：</a:t>
            </a:r>
            <a:r>
              <a:rPr kumimoji="1" lang="zh-CN" altLang="en-US" sz="2000" dirty="0"/>
              <a:t>合成数据，使用对抗生成网络（</a:t>
            </a:r>
            <a:r>
              <a:rPr kumimoji="1" lang="en-US" altLang="zh-CN" sz="2000" dirty="0"/>
              <a:t>GAN</a:t>
            </a:r>
            <a:r>
              <a:rPr kumimoji="1" lang="zh-CN" altLang="en-US" sz="2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30541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基于替代模型的攻击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B2E6E3-00D0-53C7-E5E9-C562CB8164DB}"/>
              </a:ext>
            </a:extLst>
          </p:cNvPr>
          <p:cNvSpPr txBox="1"/>
          <p:nvPr/>
        </p:nvSpPr>
        <p:spPr>
          <a:xfrm>
            <a:off x="1163452" y="1124744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en-US" altLang="zh-CN" sz="2400" b="1" dirty="0">
                <a:solidFill>
                  <a:srgbClr val="C00000"/>
                </a:solidFill>
              </a:rPr>
              <a:t>ES</a:t>
            </a:r>
            <a:r>
              <a:rPr lang="zh-CN" altLang="en-US" sz="2400" b="1" dirty="0">
                <a:solidFill>
                  <a:srgbClr val="C00000"/>
                </a:solidFill>
              </a:rPr>
              <a:t>攻击算法</a:t>
            </a:r>
            <a:r>
              <a:rPr lang="en-US" altLang="zh-CN" sz="2400" b="1" dirty="0">
                <a:solidFill>
                  <a:srgbClr val="C00000"/>
                </a:solidFill>
              </a:rPr>
              <a:t>:</a:t>
            </a:r>
            <a:r>
              <a:rPr lang="zh-CN" altLang="en-US" sz="2400" b="1" dirty="0">
                <a:solidFill>
                  <a:srgbClr val="C00000"/>
                </a:solidFill>
              </a:rPr>
              <a:t> 蒸馏</a:t>
            </a:r>
            <a:r>
              <a:rPr lang="en-US" altLang="zh-CN" sz="2400" b="1" dirty="0">
                <a:solidFill>
                  <a:srgbClr val="C00000"/>
                </a:solidFill>
              </a:rPr>
              <a:t>+</a:t>
            </a:r>
            <a:r>
              <a:rPr lang="zh-CN" altLang="en-US" sz="2400" b="1" dirty="0">
                <a:solidFill>
                  <a:srgbClr val="C00000"/>
                </a:solidFill>
              </a:rPr>
              <a:t>生成的结合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A3EA6C-AFF9-5B12-DCDA-672EADC7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96" y="1665298"/>
            <a:ext cx="5315024" cy="48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11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基于替代模型的攻击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B2E6E3-00D0-53C7-E5E9-C562CB8164DB}"/>
              </a:ext>
            </a:extLst>
          </p:cNvPr>
          <p:cNvSpPr txBox="1"/>
          <p:nvPr/>
        </p:nvSpPr>
        <p:spPr>
          <a:xfrm>
            <a:off x="1163452" y="1124744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en-US" altLang="zh-CN" sz="2400" b="1" dirty="0">
                <a:solidFill>
                  <a:srgbClr val="C00000"/>
                </a:solidFill>
              </a:rPr>
              <a:t>ES</a:t>
            </a:r>
            <a:r>
              <a:rPr lang="zh-CN" altLang="en-US" sz="2400" b="1" dirty="0">
                <a:solidFill>
                  <a:srgbClr val="C00000"/>
                </a:solidFill>
              </a:rPr>
              <a:t>攻击合成的数据分布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8AA6C-1ABD-95F9-9A5D-8187C507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35" y="1772816"/>
            <a:ext cx="8335149" cy="4254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6CF20A-A019-AFEF-674C-E2D9BC10CBFF}"/>
              </a:ext>
            </a:extLst>
          </p:cNvPr>
          <p:cNvSpPr txBox="1"/>
          <p:nvPr/>
        </p:nvSpPr>
        <p:spPr>
          <a:xfrm>
            <a:off x="9624392" y="3212976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train:</a:t>
            </a:r>
            <a:r>
              <a:rPr kumimoji="1" lang="zh-CN" altLang="en-US" dirty="0"/>
              <a:t>原始训练数据</a:t>
            </a:r>
            <a:endParaRPr kumimoji="1" lang="en-US" altLang="zh-CN" dirty="0"/>
          </a:p>
          <a:p>
            <a:r>
              <a:rPr kumimoji="1" lang="en-US" altLang="zh-CN" b="1" dirty="0"/>
              <a:t>aux:</a:t>
            </a:r>
            <a:r>
              <a:rPr kumimoji="1" lang="zh-CN" altLang="en-US" dirty="0"/>
              <a:t>公共数据集</a:t>
            </a:r>
            <a:endParaRPr kumimoji="1" lang="en-US" altLang="zh-CN" dirty="0"/>
          </a:p>
          <a:p>
            <a:r>
              <a:rPr kumimoji="1" lang="en-US" altLang="zh-CN" b="1" dirty="0"/>
              <a:t>syn:</a:t>
            </a:r>
            <a:r>
              <a:rPr kumimoji="1" lang="zh-CN" altLang="en-US" dirty="0"/>
              <a:t>合成数据集</a:t>
            </a:r>
          </a:p>
        </p:txBody>
      </p:sp>
    </p:spTree>
    <p:extLst>
      <p:ext uri="{BB962C8B-B14F-4D97-AF65-F5344CB8AC3E}">
        <p14:creationId xmlns:p14="http://schemas.microsoft.com/office/powerpoint/2010/main" val="2167842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6C933-A8F2-3A58-BF49-ED20DD47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基于侧信道攻击的窃取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7175C-5208-2FE3-44C4-5417283B1008}"/>
              </a:ext>
            </a:extLst>
          </p:cNvPr>
          <p:cNvSpPr txBox="1"/>
          <p:nvPr/>
        </p:nvSpPr>
        <p:spPr>
          <a:xfrm>
            <a:off x="191343" y="6309320"/>
            <a:ext cx="1200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Batina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et al. CSI neural network: Using side-channels to recover your artificial neural network</a:t>
            </a:r>
            <a:r>
              <a:rPr lang="zh-CN" altLang="en-US" sz="1400" dirty="0"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information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,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USENIX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Security,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2019</a:t>
            </a:r>
            <a:endParaRPr kumimoji="1"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B2E6E3-00D0-53C7-E5E9-C562CB8164DB}"/>
              </a:ext>
            </a:extLst>
          </p:cNvPr>
          <p:cNvSpPr txBox="1"/>
          <p:nvPr/>
        </p:nvSpPr>
        <p:spPr>
          <a:xfrm>
            <a:off x="1163452" y="1196752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侧信道（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side-channel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）攻击窃取神经网络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1A7C10-7AAC-A1C4-E17F-5B2C973D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134518"/>
            <a:ext cx="5867400" cy="2514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4EAA39-D64D-4162-1D8A-5BCB7898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756" y="2163796"/>
            <a:ext cx="2999488" cy="23051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52AB01-6E51-A8BE-6212-8097ED56726C}"/>
              </a:ext>
            </a:extLst>
          </p:cNvPr>
          <p:cNvSpPr txBox="1"/>
          <p:nvPr/>
        </p:nvSpPr>
        <p:spPr>
          <a:xfrm>
            <a:off x="1867411" y="5125219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</a:rPr>
              <a:t>通过探测运行神经网络的微处理器的电力使用情况，来窃取神经网络的权重</a:t>
            </a:r>
          </a:p>
        </p:txBody>
      </p:sp>
    </p:spTree>
    <p:extLst>
      <p:ext uri="{BB962C8B-B14F-4D97-AF65-F5344CB8AC3E}">
        <p14:creationId xmlns:p14="http://schemas.microsoft.com/office/powerpoint/2010/main" val="2307180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dirty="0"/>
              <a:t>LLM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Extraction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CAED3-2562-3336-92EA-12775AAA50AD}"/>
              </a:ext>
            </a:extLst>
          </p:cNvPr>
          <p:cNvSpPr txBox="1"/>
          <p:nvPr/>
        </p:nvSpPr>
        <p:spPr>
          <a:xfrm>
            <a:off x="2279576" y="1372706"/>
            <a:ext cx="7416824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kumimoji="1" lang="zh-CN" altLang="en-US" sz="2000" b="1" dirty="0"/>
              <a:t>基于</a:t>
            </a:r>
            <a:r>
              <a:rPr kumimoji="1" lang="en-US" altLang="zh-CN" sz="2000" b="1" dirty="0"/>
              <a:t>LLAMA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7B</a:t>
            </a:r>
            <a:r>
              <a:rPr kumimoji="1" lang="zh-CN" altLang="en-US" sz="2000" b="1" dirty="0"/>
              <a:t>模拟</a:t>
            </a:r>
            <a:r>
              <a:rPr kumimoji="1" lang="en-US" altLang="zh-CN" sz="2000" b="1" dirty="0"/>
              <a:t>ChatGPT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84A56F-F566-3159-82AE-B282B9EBC910}"/>
              </a:ext>
            </a:extLst>
          </p:cNvPr>
          <p:cNvSpPr txBox="1"/>
          <p:nvPr/>
        </p:nvSpPr>
        <p:spPr>
          <a:xfrm>
            <a:off x="1554998" y="5472602"/>
            <a:ext cx="9082004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斯坦福仅用</a:t>
            </a:r>
            <a:r>
              <a:rPr kumimoji="1" lang="en-US" altLang="zh-CN" b="1" dirty="0">
                <a:solidFill>
                  <a:srgbClr val="C00000"/>
                </a:solidFill>
              </a:rPr>
              <a:t>600</a:t>
            </a:r>
            <a:r>
              <a:rPr kumimoji="1" lang="zh-CN" altLang="en-US" b="1" dirty="0">
                <a:solidFill>
                  <a:srgbClr val="C00000"/>
                </a:solidFill>
              </a:rPr>
              <a:t>美元</a:t>
            </a:r>
            <a:r>
              <a:rPr kumimoji="1" lang="zh-CN" altLang="en-US" dirty="0"/>
              <a:t>就完成了</a:t>
            </a:r>
            <a:r>
              <a:rPr kumimoji="1" lang="zh-CN" altLang="en-US" b="1" dirty="0">
                <a:solidFill>
                  <a:srgbClr val="C00000"/>
                </a:solidFill>
              </a:rPr>
              <a:t>对</a:t>
            </a:r>
            <a:r>
              <a:rPr kumimoji="1" lang="en-US" altLang="zh-CN" b="1" dirty="0" err="1">
                <a:solidFill>
                  <a:srgbClr val="C00000"/>
                </a:solidFill>
              </a:rPr>
              <a:t>ChatGPT</a:t>
            </a:r>
            <a:r>
              <a:rPr kumimoji="1" lang="zh-CN" altLang="en-US" b="1" dirty="0">
                <a:solidFill>
                  <a:srgbClr val="C00000"/>
                </a:solidFill>
              </a:rPr>
              <a:t>的窃取</a:t>
            </a:r>
            <a:r>
              <a:rPr kumimoji="1" lang="zh-CN" altLang="en-US" dirty="0"/>
              <a:t>，其通过跟</a:t>
            </a:r>
            <a:r>
              <a:rPr kumimoji="1" lang="en-US" altLang="zh-CN" dirty="0" err="1"/>
              <a:t>OpenAI</a:t>
            </a:r>
            <a:r>
              <a:rPr kumimoji="1" lang="zh-CN" altLang="en-US" dirty="0"/>
              <a:t>的</a:t>
            </a:r>
            <a:r>
              <a:rPr kumimoji="1" lang="en-US" altLang="zh-CN" dirty="0"/>
              <a:t>text-davinci-003</a:t>
            </a:r>
            <a:r>
              <a:rPr kumimoji="1" lang="zh-CN" altLang="en-US" dirty="0"/>
              <a:t>对话，抽取</a:t>
            </a:r>
            <a:r>
              <a:rPr kumimoji="1" lang="en-US" altLang="zh-CN" dirty="0"/>
              <a:t>52000</a:t>
            </a:r>
            <a:r>
              <a:rPr kumimoji="1" lang="zh-CN" altLang="en-US" dirty="0"/>
              <a:t>个对话样本，再微调</a:t>
            </a:r>
            <a:r>
              <a:rPr kumimoji="1" lang="en-AU" altLang="zh-CN" dirty="0"/>
              <a:t>Meta</a:t>
            </a:r>
            <a:r>
              <a:rPr kumimoji="1" lang="zh-CN" altLang="en-US" dirty="0"/>
              <a:t>的开源</a:t>
            </a:r>
            <a:r>
              <a:rPr kumimoji="1" lang="en-AU" altLang="zh-CN" dirty="0" err="1"/>
              <a:t>LLaMA</a:t>
            </a:r>
            <a:r>
              <a:rPr kumimoji="1" lang="en-AU" altLang="zh-CN" dirty="0"/>
              <a:t> 7B</a:t>
            </a:r>
            <a:r>
              <a:rPr kumimoji="1" lang="zh-CN" altLang="en-US" dirty="0"/>
              <a:t>语言模型得到</a:t>
            </a:r>
            <a:r>
              <a:rPr kumimoji="1" lang="en-US" altLang="zh-CN" dirty="0"/>
              <a:t>Alpaca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44E8A0-2E80-6300-AE3B-F9191C180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64" y="2175609"/>
            <a:ext cx="6118448" cy="2909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E7F468-AEC6-CE3F-1A53-2508EB4C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2030253"/>
            <a:ext cx="7772400" cy="8864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537D877-78EE-F66A-D753-3B5B5568F464}"/>
              </a:ext>
            </a:extLst>
          </p:cNvPr>
          <p:cNvSpPr txBox="1"/>
          <p:nvPr/>
        </p:nvSpPr>
        <p:spPr>
          <a:xfrm>
            <a:off x="407368" y="6258798"/>
            <a:ext cx="4592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AU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crfm.stanford.edu</a:t>
            </a:r>
            <a:r>
              <a:rPr kumimoji="1" lang="en-AU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/2023/03/13/</a:t>
            </a:r>
            <a:r>
              <a:rPr kumimoji="1" lang="en-AU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alpaca.html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32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62068"/>
            <a:ext cx="9793088" cy="572971"/>
          </a:xfrm>
        </p:spPr>
        <p:txBody>
          <a:bodyPr>
            <a:noAutofit/>
          </a:bodyPr>
          <a:lstStyle/>
          <a:p>
            <a:r>
              <a:rPr kumimoji="1" lang="en-US" altLang="zh-CN" dirty="0"/>
              <a:t>LLM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Extraction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84A56F-F566-3159-82AE-B282B9EBC910}"/>
              </a:ext>
            </a:extLst>
          </p:cNvPr>
          <p:cNvSpPr txBox="1"/>
          <p:nvPr/>
        </p:nvSpPr>
        <p:spPr>
          <a:xfrm>
            <a:off x="1554998" y="5606020"/>
            <a:ext cx="908200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/>
              <a:t>LLaMa</a:t>
            </a:r>
            <a:r>
              <a:rPr kumimoji="1" lang="zh-CN" altLang="en-US" dirty="0"/>
              <a:t> </a:t>
            </a:r>
            <a:r>
              <a:rPr kumimoji="1" lang="en-US" altLang="zh-CN" dirty="0"/>
              <a:t>7B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Alpaca</a:t>
            </a:r>
            <a:r>
              <a:rPr kumimoji="1" lang="zh-CN" altLang="en-US" dirty="0"/>
              <a:t> </a:t>
            </a:r>
            <a:r>
              <a:rPr kumimoji="1" lang="en-US" altLang="zh-CN" dirty="0"/>
              <a:t>7B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37D877-78EE-F66A-D753-3B5B5568F464}"/>
              </a:ext>
            </a:extLst>
          </p:cNvPr>
          <p:cNvSpPr txBox="1"/>
          <p:nvPr/>
        </p:nvSpPr>
        <p:spPr>
          <a:xfrm>
            <a:off x="407368" y="6258798"/>
            <a:ext cx="4592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AU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crfm.stanford.edu</a:t>
            </a:r>
            <a:r>
              <a:rPr kumimoji="1" lang="en-AU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/2023/03/13/</a:t>
            </a:r>
            <a:r>
              <a:rPr kumimoji="1" lang="en-AU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alpaca.html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lpaca pipeline">
            <a:extLst>
              <a:ext uri="{FF2B5EF4-FFF2-40B4-BE49-F238E27FC236}">
                <a16:creationId xmlns:a16="http://schemas.microsoft.com/office/drawing/2014/main" id="{199FACE2-CF69-E1A3-7164-CF0269108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95" y="1305617"/>
            <a:ext cx="9386610" cy="390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353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FE5AE-D9E2-E0F7-AC1A-13E88E9F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9E2842-DEB0-12FD-DDC9-178DB99C222B}"/>
              </a:ext>
            </a:extLst>
          </p:cNvPr>
          <p:cNvSpPr/>
          <p:nvPr/>
        </p:nvSpPr>
        <p:spPr>
          <a:xfrm>
            <a:off x="1271464" y="1412776"/>
            <a:ext cx="9865096" cy="453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Attack: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Data/model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attacks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Attacking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large-scale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Defense: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mitigation: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malicious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queries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defense,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watermark/backdoor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extracted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7854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A6B82-DECF-3000-0ED7-207881E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</p:spPr>
        <p:txBody>
          <a:bodyPr/>
          <a:lstStyle/>
          <a:p>
            <a:r>
              <a:rPr kumimoji="1" lang="en-US" altLang="zh-CN" dirty="0"/>
              <a:t>Terminology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35382-4CFA-E083-21E2-0F3CDFA21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381918"/>
            <a:ext cx="10082336" cy="4351338"/>
          </a:xfrm>
        </p:spPr>
        <p:txBody>
          <a:bodyPr/>
          <a:lstStyle/>
          <a:p>
            <a:pPr>
              <a:buFont typeface="Wingdings" pitchFamily="2" charset="2"/>
              <a:buChar char="p"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following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thing:</a:t>
            </a:r>
          </a:p>
          <a:p>
            <a:pPr lvl="1"/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</a:p>
          <a:p>
            <a:pPr lvl="1"/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Stealing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</a:p>
          <a:p>
            <a:pPr lvl="1"/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</a:p>
          <a:p>
            <a:pPr lvl="1"/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</a:p>
          <a:p>
            <a:pPr lvl="1"/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1423521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36032C-C150-AB14-DDAB-3D0594559A1E}"/>
              </a:ext>
            </a:extLst>
          </p:cNvPr>
          <p:cNvSpPr txBox="1">
            <a:spLocks/>
          </p:cNvSpPr>
          <p:nvPr/>
        </p:nvSpPr>
        <p:spPr>
          <a:xfrm>
            <a:off x="838200" y="3023356"/>
            <a:ext cx="10515600" cy="81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800" dirty="0"/>
              <a:t>谢谢！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51531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A6B82-DECF-3000-0ED7-207881EC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Threats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D2BFCC-81EC-8482-93DC-7663F768B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284172"/>
            <a:ext cx="6192688" cy="32126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34345A-EAB0-F110-BE0C-26F648555F83}"/>
              </a:ext>
            </a:extLst>
          </p:cNvPr>
          <p:cNvSpPr txBox="1"/>
          <p:nvPr/>
        </p:nvSpPr>
        <p:spPr>
          <a:xfrm>
            <a:off x="1199456" y="5036504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2800" dirty="0"/>
              <a:t>My social security number is 078-</a:t>
            </a:r>
            <a:endParaRPr lang="en-AU" altLang="zh-CN" sz="2800" dirty="0">
              <a:effectLst/>
              <a:latin typeface="Helvetica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AC6D36-FF36-501A-ED05-C084D1E1B100}"/>
              </a:ext>
            </a:extLst>
          </p:cNvPr>
          <p:cNvSpPr txBox="1"/>
          <p:nvPr/>
        </p:nvSpPr>
        <p:spPr>
          <a:xfrm>
            <a:off x="8544272" y="1721288"/>
            <a:ext cx="3373616" cy="2352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solidFill>
                  <a:srgbClr val="C00000"/>
                </a:solidFill>
              </a:rPr>
              <a:t>Personal</a:t>
            </a:r>
            <a:r>
              <a:rPr kumimoji="1" lang="zh-CN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Info</a:t>
            </a:r>
            <a:r>
              <a:rPr kumimoji="1" lang="zh-CN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Leakage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solidFill>
                  <a:srgbClr val="C00000"/>
                </a:solidFill>
              </a:rPr>
              <a:t>Sensitive</a:t>
            </a:r>
            <a:r>
              <a:rPr kumimoji="1" lang="zh-CN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Info</a:t>
            </a:r>
            <a:r>
              <a:rPr kumimoji="1" lang="zh-CN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Leakage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solidFill>
                  <a:srgbClr val="C00000"/>
                </a:solidFill>
              </a:rPr>
              <a:t>Threats</a:t>
            </a:r>
            <a:r>
              <a:rPr kumimoji="1" lang="zh-CN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to</a:t>
            </a:r>
            <a:r>
              <a:rPr kumimoji="1" lang="zh-CN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National</a:t>
            </a:r>
            <a:r>
              <a:rPr kumimoji="1" lang="zh-CN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Security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solidFill>
                  <a:srgbClr val="C00000"/>
                </a:solidFill>
              </a:rPr>
              <a:t>Illegal</a:t>
            </a:r>
            <a:r>
              <a:rPr kumimoji="1" lang="zh-CN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Data</a:t>
            </a:r>
            <a:r>
              <a:rPr kumimoji="1" lang="zh-CN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Trading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solidFill>
                  <a:srgbClr val="C00000"/>
                </a:solidFill>
              </a:rPr>
              <a:t>…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2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20C72-BB8F-D28B-85C8-5D6E2EFC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Memorization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DNNs</a:t>
            </a:r>
            <a:endParaRPr kumimoji="1" lang="zh-CN" altLang="en-US" dirty="0"/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FFC5E789-8786-91D7-A0D9-983B1485A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85" y="1944337"/>
            <a:ext cx="7537630" cy="36703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975946-5D93-5615-CE75-C3458F73A3BC}"/>
              </a:ext>
            </a:extLst>
          </p:cNvPr>
          <p:cNvSpPr txBox="1"/>
          <p:nvPr/>
        </p:nvSpPr>
        <p:spPr>
          <a:xfrm>
            <a:off x="1240087" y="1243276"/>
            <a:ext cx="9711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400" b="1" dirty="0"/>
              <a:t>Evidence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1: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DNN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different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levels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representations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034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20C72-BB8F-D28B-85C8-5D6E2EFC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Memorization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975946-5D93-5615-CE75-C3458F73A3BC}"/>
              </a:ext>
            </a:extLst>
          </p:cNvPr>
          <p:cNvSpPr txBox="1"/>
          <p:nvPr/>
        </p:nvSpPr>
        <p:spPr>
          <a:xfrm>
            <a:off x="1628847" y="1263368"/>
            <a:ext cx="8934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400" b="1" dirty="0"/>
              <a:t>Evidence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2: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DNN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memorize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random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labels/pixels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7E195B-14FD-5780-3925-F9F0ACB3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78" y="1944232"/>
            <a:ext cx="3997188" cy="3650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37F190-4561-7953-477E-6FAFD7EF0AB3}"/>
              </a:ext>
            </a:extLst>
          </p:cNvPr>
          <p:cNvSpPr txBox="1"/>
          <p:nvPr/>
        </p:nvSpPr>
        <p:spPr>
          <a:xfrm>
            <a:off x="7392144" y="2492896"/>
            <a:ext cx="1396536" cy="2119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真实标签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随机标签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乱序像素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随机像素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高斯噪声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D17BD7-561F-58EC-2D56-F8918CED506F}"/>
              </a:ext>
            </a:extLst>
          </p:cNvPr>
          <p:cNvSpPr txBox="1"/>
          <p:nvPr/>
        </p:nvSpPr>
        <p:spPr>
          <a:xfrm>
            <a:off x="712681" y="6237312"/>
            <a:ext cx="809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Chiyuan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“Understanding deep learning requires rethinking generalization.”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2017.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354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a9bf63bc66372fbc36249b014546c7e6f55d2c3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36089</TotalTime>
  <Words>2546</Words>
  <Application>Microsoft Macintosh PowerPoint</Application>
  <PresentationFormat>宽屏</PresentationFormat>
  <Paragraphs>360</Paragraphs>
  <Slides>60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1" baseType="lpstr">
      <vt:lpstr>DengXian</vt:lpstr>
      <vt:lpstr>Microsoft YaHei</vt:lpstr>
      <vt:lpstr>Microsoft YaHei</vt:lpstr>
      <vt:lpstr>系统字体常规体</vt:lpstr>
      <vt:lpstr>Arial</vt:lpstr>
      <vt:lpstr>Calibri</vt:lpstr>
      <vt:lpstr>Cambria Math</vt:lpstr>
      <vt:lpstr>Helvetica</vt:lpstr>
      <vt:lpstr>Times New Roman</vt:lpstr>
      <vt:lpstr>Wingdings</vt:lpstr>
      <vt:lpstr>Office 主题</vt:lpstr>
      <vt:lpstr>PowerPoint 演示文稿</vt:lpstr>
      <vt:lpstr>Recap: week 7</vt:lpstr>
      <vt:lpstr>This Week</vt:lpstr>
      <vt:lpstr>This Week</vt:lpstr>
      <vt:lpstr>Data Extraction Attack</vt:lpstr>
      <vt:lpstr>Terminology</vt:lpstr>
      <vt:lpstr>Security Threats</vt:lpstr>
      <vt:lpstr>Memorization of DNNs</vt:lpstr>
      <vt:lpstr>Memorization of DNNs</vt:lpstr>
      <vt:lpstr>Memorization of DNNs</vt:lpstr>
      <vt:lpstr>Intended vs. Unintended Memorization</vt:lpstr>
      <vt:lpstr>现有数据窃取攻击</vt:lpstr>
      <vt:lpstr>黑盒窃取</vt:lpstr>
      <vt:lpstr>黑盒窃取</vt:lpstr>
      <vt:lpstr>Definition of Memorization</vt:lpstr>
      <vt:lpstr>攻击步骤</vt:lpstr>
      <vt:lpstr>实验结果</vt:lpstr>
      <vt:lpstr>Memorization of Diffusion Models</vt:lpstr>
      <vt:lpstr>Memorization of Diffusion Models</vt:lpstr>
      <vt:lpstr>Memorization of Diffusion Models</vt:lpstr>
      <vt:lpstr>Memorization of Diffusion Models</vt:lpstr>
      <vt:lpstr>Memorization of Diffusion Models</vt:lpstr>
      <vt:lpstr>Memorization of Diffusion Models</vt:lpstr>
      <vt:lpstr>Memorization of Diffusion Models</vt:lpstr>
      <vt:lpstr>Memorization of Diffusion Models</vt:lpstr>
      <vt:lpstr>Memorization of Diffusion Models</vt:lpstr>
      <vt:lpstr>Memorization of Diffusion Models</vt:lpstr>
      <vt:lpstr>Memorization of Large Language Models (LLMs)</vt:lpstr>
      <vt:lpstr>Memorization of Large Language Models (LLMs)</vt:lpstr>
      <vt:lpstr>白盒窃取</vt:lpstr>
      <vt:lpstr>白盒窃取</vt:lpstr>
      <vt:lpstr>白盒窃取：迭代逆向</vt:lpstr>
      <vt:lpstr>白盒窃取：迭代逆向</vt:lpstr>
      <vt:lpstr>白盒窃取：递归逆向</vt:lpstr>
      <vt:lpstr>白盒窃取：递归逆向</vt:lpstr>
      <vt:lpstr>白盒防御</vt:lpstr>
      <vt:lpstr>This Week</vt:lpstr>
      <vt:lpstr>AI 模型训练代价高昂</vt:lpstr>
      <vt:lpstr>模型窃取的动机</vt:lpstr>
      <vt:lpstr>模型窃取的方式</vt:lpstr>
      <vt:lpstr>基于方程式求解的攻击</vt:lpstr>
      <vt:lpstr>基于方程式求解的攻击</vt:lpstr>
      <vt:lpstr>基于方程式求解的攻击：窃取参数</vt:lpstr>
      <vt:lpstr>基于方程式求解的攻击：窃取超参</vt:lpstr>
      <vt:lpstr>基于替代模型的攻击</vt:lpstr>
      <vt:lpstr>基于替代模型的攻击</vt:lpstr>
      <vt:lpstr>基于替代模型的攻击</vt:lpstr>
      <vt:lpstr>基于替代模型的攻击</vt:lpstr>
      <vt:lpstr>基于替代模型的攻击</vt:lpstr>
      <vt:lpstr>基于替代模型的攻击</vt:lpstr>
      <vt:lpstr>基于替代模型的攻击</vt:lpstr>
      <vt:lpstr>基于替代模型的攻击</vt:lpstr>
      <vt:lpstr>基于替代模型的攻击</vt:lpstr>
      <vt:lpstr>基于替代模型的攻击</vt:lpstr>
      <vt:lpstr>基于替代模型的攻击</vt:lpstr>
      <vt:lpstr>基于侧信道攻击的窃取</vt:lpstr>
      <vt:lpstr>LLM Extraction</vt:lpstr>
      <vt:lpstr>LLM Extraction</vt:lpstr>
      <vt:lpstr>Future Research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</dc:creator>
  <cp:lastModifiedBy>Daniel Ma</cp:lastModifiedBy>
  <cp:revision>5442</cp:revision>
  <dcterms:created xsi:type="dcterms:W3CDTF">2017-04-27T02:47:00Z</dcterms:created>
  <dcterms:modified xsi:type="dcterms:W3CDTF">2024-10-05T13:48:37Z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